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5" r:id="rId4"/>
  </p:sldMasterIdLst>
  <p:notesMasterIdLst>
    <p:notesMasterId r:id="rId29"/>
  </p:notesMasterIdLst>
  <p:handoutMasterIdLst>
    <p:handoutMasterId r:id="rId30"/>
  </p:handoutMasterIdLst>
  <p:sldIdLst>
    <p:sldId id="473" r:id="rId5"/>
    <p:sldId id="620" r:id="rId6"/>
    <p:sldId id="633" r:id="rId7"/>
    <p:sldId id="634" r:id="rId8"/>
    <p:sldId id="609" r:id="rId9"/>
    <p:sldId id="610" r:id="rId10"/>
    <p:sldId id="619" r:id="rId11"/>
    <p:sldId id="636" r:id="rId12"/>
    <p:sldId id="637" r:id="rId13"/>
    <p:sldId id="606" r:id="rId14"/>
    <p:sldId id="638" r:id="rId15"/>
    <p:sldId id="607" r:id="rId16"/>
    <p:sldId id="645" r:id="rId17"/>
    <p:sldId id="625" r:id="rId18"/>
    <p:sldId id="612" r:id="rId19"/>
    <p:sldId id="644" r:id="rId20"/>
    <p:sldId id="626" r:id="rId21"/>
    <p:sldId id="646" r:id="rId22"/>
    <p:sldId id="640" r:id="rId23"/>
    <p:sldId id="599" r:id="rId24"/>
    <p:sldId id="647" r:id="rId25"/>
    <p:sldId id="641" r:id="rId26"/>
    <p:sldId id="520" r:id="rId27"/>
    <p:sldId id="5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3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BA2749-EC40-97D0-D7F7-CFCF2BC4A226}" name="Stewart-Douglas, Andrea" initials="SDA" userId="S::astewart-douglas@wustl.edu::84b34629-b0ac-42d1-8404-5817285fa3d8" providerId="AD"/>
  <p188:author id="{6FAA58AD-8841-FB1F-9958-D2D00164DA5B}" name="Runiewicz, Michael" initials="RM" userId="S::mruniewicz@wustl.edu::d47a3c51-f1fe-43f6-8acd-d5d50963cb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wart-Douglas, Andrea" initials="SA [2]" lastIdx="29" clrIdx="3">
    <p:extLst>
      <p:ext uri="{19B8F6BF-5375-455C-9EA6-DF929625EA0E}">
        <p15:presenceInfo xmlns:p15="http://schemas.microsoft.com/office/powerpoint/2012/main" userId="S-1-5-21-3579272529-3368358661-2280984729-635399" providerId="AD"/>
      </p:ext>
    </p:extLst>
  </p:cmAuthor>
  <p:cmAuthor id="2" name="Stewart-Douglas, Andrea" initials="SA" lastIdx="4" clrIdx="1">
    <p:extLst>
      <p:ext uri="{19B8F6BF-5375-455C-9EA6-DF929625EA0E}">
        <p15:presenceInfo xmlns:p15="http://schemas.microsoft.com/office/powerpoint/2012/main" userId="XppN43aHCfIXcoyibeDh3iYKCCmXNXXGZH5TsU0YKLs=" providerId="None"/>
      </p:ext>
    </p:extLst>
  </p:cmAuthor>
  <p:cmAuthor id="3" name="Kapp, Susan" initials="KS" lastIdx="26" clrIdx="2">
    <p:extLst>
      <p:ext uri="{19B8F6BF-5375-455C-9EA6-DF929625EA0E}">
        <p15:presenceInfo xmlns:p15="http://schemas.microsoft.com/office/powerpoint/2012/main" userId="S::skapp@wustl.edu::73431c02-84b7-4d58-9d6e-07cb34d771b4" providerId="AD"/>
      </p:ext>
    </p:extLst>
  </p:cmAuthor>
  <p:cmAuthor id="4" name="Runiewicz, Michael" initials="RM" lastIdx="4" clrIdx="4">
    <p:extLst>
      <p:ext uri="{19B8F6BF-5375-455C-9EA6-DF929625EA0E}">
        <p15:presenceInfo xmlns:p15="http://schemas.microsoft.com/office/powerpoint/2012/main" userId="S-1-5-21-3579272529-3368358661-2280984729-270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466"/>
    <a:srgbClr val="33CCCC"/>
    <a:srgbClr val="D15F27"/>
    <a:srgbClr val="789B49"/>
    <a:srgbClr val="007360"/>
    <a:srgbClr val="9E0000"/>
    <a:srgbClr val="005F85"/>
    <a:srgbClr val="0071A2"/>
    <a:srgbClr val="E19294"/>
    <a:srgbClr val="E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9683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560" y="102"/>
      </p:cViewPr>
      <p:guideLst>
        <p:guide pos="2880"/>
        <p:guide orient="horz"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120" d="100"/>
          <a:sy n="120" d="100"/>
        </p:scale>
        <p:origin x="31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1EA552-AD06-7E46-AA4F-7377BAE974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F05EA-A652-FA4B-AC99-253FDA637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5559A-3F85-6A42-8DE0-C9171FB7736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3ABAE-7D97-E448-B8B0-3279CCCBD3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F9394-603F-1942-B0B4-9F462480EC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61CA7-EC85-3D40-945C-6FE648847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1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4525F-C720-5647-AE39-4B98EE1C0DEE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FB1F-944F-DD41-8A4C-2836131724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1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32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06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3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80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17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0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75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8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2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55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7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04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36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8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20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2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5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6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51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5FB1F-944F-DD41-8A4C-283613172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6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057400"/>
            <a:ext cx="7769225" cy="251460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4507992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01752"/>
            <a:ext cx="7769225" cy="1179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481328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09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2286000"/>
            <a:ext cx="2968626" cy="388620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9200" y="2670048"/>
            <a:ext cx="3429000" cy="35021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2286000"/>
            <a:ext cx="3429000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828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78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/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E7338D-A2A7-DE49-9040-6154E4438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329935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2286000"/>
            <a:ext cx="3419476" cy="388620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16BA36E-C766-4843-811D-4F8C715BAC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0"/>
            <a:ext cx="3886200" cy="6172200"/>
          </a:xfrm>
          <a:solidFill>
            <a:schemeClr val="bg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518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13413-41FD-F14F-A8B0-9542EA55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28E16D-5D4D-B24B-891D-6E14979C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29398F-F16B-5A41-8FEC-588CCE046E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0600" y="411163"/>
            <a:ext cx="3657600" cy="5761037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F441D2-5567-7F4C-807F-F75D38D60B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975" y="2286000"/>
            <a:ext cx="3654425" cy="3429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9AA47-E278-284D-BE8F-041A88D77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83122B5-1CB5-AE47-8FAF-DC652CCDB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40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024">
          <p15:clr>
            <a:srgbClr val="FBAE40"/>
          </p15:clr>
        </p15:guide>
        <p15:guide id="4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0" y="0"/>
            <a:ext cx="9144000" cy="365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E7338D-A2A7-DE49-9040-6154E4438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329935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828800"/>
            <a:ext cx="3419476" cy="182880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4315968"/>
            <a:ext cx="3422650" cy="185623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8975" y="3928872"/>
            <a:ext cx="3419475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16BA36E-C766-4843-811D-4F8C715BAC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0"/>
            <a:ext cx="4572000" cy="6172200"/>
          </a:xfrm>
          <a:solidFill>
            <a:schemeClr val="bg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58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95BC5-F831-AB4C-A53D-6E618E167705}"/>
              </a:ext>
            </a:extLst>
          </p:cNvPr>
          <p:cNvSpPr/>
          <p:nvPr userDrawn="1"/>
        </p:nvSpPr>
        <p:spPr>
          <a:xfrm>
            <a:off x="0" y="6720840"/>
            <a:ext cx="43434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21D8-92E1-B74B-8A55-7763573BB993}"/>
              </a:ext>
            </a:extLst>
          </p:cNvPr>
          <p:cNvSpPr/>
          <p:nvPr userDrawn="1"/>
        </p:nvSpPr>
        <p:spPr>
          <a:xfrm>
            <a:off x="4343400" y="1600200"/>
            <a:ext cx="48006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2286000"/>
            <a:ext cx="2968626" cy="388620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9200" y="2670048"/>
            <a:ext cx="3429000" cy="35021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2286000"/>
            <a:ext cx="3429000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28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 userDrawn="1">
          <p15:clr>
            <a:srgbClr val="FBAE40"/>
          </p15:clr>
        </p15:guide>
        <p15:guide id="2" pos="3168" userDrawn="1">
          <p15:clr>
            <a:srgbClr val="FBAE40"/>
          </p15:clr>
        </p15:guide>
        <p15:guide id="3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li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4800600" y="0"/>
            <a:ext cx="4343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D6BAC-D0E1-9249-90FA-88AAAF955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095BC5-F831-AB4C-A53D-6E618E167705}"/>
              </a:ext>
            </a:extLst>
          </p:cNvPr>
          <p:cNvSpPr/>
          <p:nvPr userDrawn="1"/>
        </p:nvSpPr>
        <p:spPr>
          <a:xfrm>
            <a:off x="4806173" y="6720840"/>
            <a:ext cx="43434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21D8-92E1-B74B-8A55-7763573BB993}"/>
              </a:ext>
            </a:extLst>
          </p:cNvPr>
          <p:cNvSpPr/>
          <p:nvPr userDrawn="1"/>
        </p:nvSpPr>
        <p:spPr>
          <a:xfrm>
            <a:off x="0" y="1600200"/>
            <a:ext cx="48006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9574" y="2286000"/>
            <a:ext cx="2968626" cy="388620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670048"/>
            <a:ext cx="3429000" cy="35021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2286000"/>
            <a:ext cx="3429000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124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w/Sub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B2FD9F-88B8-4E46-A1F2-F123B496C80F}"/>
              </a:ext>
            </a:extLst>
          </p:cNvPr>
          <p:cNvSpPr/>
          <p:nvPr userDrawn="1"/>
        </p:nvSpPr>
        <p:spPr>
          <a:xfrm>
            <a:off x="0" y="-1"/>
            <a:ext cx="9143999" cy="45830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832DDB-7059-2543-ACC7-E81E8849F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5" y="749808"/>
            <a:ext cx="8449056" cy="7044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5159869"/>
            <a:ext cx="3654425" cy="110642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93D30-A5BA-6A4D-9D83-C31996FB6F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4775821"/>
            <a:ext cx="3654425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C3F94F-0832-6C4C-B907-BBC2537B60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600" y="5159869"/>
            <a:ext cx="3657600" cy="110873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F439-989D-3E48-9BFA-884F1FBFC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4775821"/>
            <a:ext cx="3657600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405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95BC5-F831-AB4C-A53D-6E618E167705}"/>
              </a:ext>
            </a:extLst>
          </p:cNvPr>
          <p:cNvSpPr/>
          <p:nvPr userDrawn="1"/>
        </p:nvSpPr>
        <p:spPr>
          <a:xfrm>
            <a:off x="0" y="6720840"/>
            <a:ext cx="9144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2286000"/>
            <a:ext cx="2968626" cy="319908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9200" y="2670048"/>
            <a:ext cx="3429000" cy="3502152"/>
          </a:xfrm>
        </p:spPr>
        <p:txBody>
          <a:bodyPr>
            <a:noAutofit/>
          </a:bodyPr>
          <a:lstStyle>
            <a:lvl1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1pPr>
            <a:lvl2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2286000"/>
            <a:ext cx="3429000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E0247-7F39-1D40-B99D-0D9BC70E29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0EFCE4-85D1-DA4F-BDB2-19620B557E3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C14BF7-11B9-4941-8EB0-0091679C96CD}"/>
              </a:ext>
            </a:extLst>
          </p:cNvPr>
          <p:cNvSpPr/>
          <p:nvPr userDrawn="1"/>
        </p:nvSpPr>
        <p:spPr>
          <a:xfrm>
            <a:off x="0" y="6720840"/>
            <a:ext cx="9144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EC88C711-61F7-7148-91DC-034A5013EA76}"/>
              </a:ext>
            </a:extLst>
          </p:cNvPr>
          <p:cNvSpPr>
            <a:spLocks noChangeAspect="1"/>
          </p:cNvSpPr>
          <p:nvPr userDrawn="1"/>
        </p:nvSpPr>
        <p:spPr>
          <a:xfrm rot="10800000" flipH="1" flipV="1">
            <a:off x="1306283" y="0"/>
            <a:ext cx="7837716" cy="68580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2057400"/>
            <a:ext cx="4572000" cy="411480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0" y="3200400"/>
            <a:ext cx="2743200" cy="2971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91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2" userDrawn="1">
          <p15:clr>
            <a:srgbClr val="FBAE40"/>
          </p15:clr>
        </p15:guide>
        <p15:guide id="2" pos="3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057400"/>
            <a:ext cx="7769225" cy="251460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4507992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01752"/>
            <a:ext cx="7769225" cy="1179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481328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26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D2A70E-4CDB-724D-9054-814261155E4E}"/>
              </a:ext>
            </a:extLst>
          </p:cNvPr>
          <p:cNvSpPr/>
          <p:nvPr userDrawn="1"/>
        </p:nvSpPr>
        <p:spPr>
          <a:xfrm>
            <a:off x="0" y="0"/>
            <a:ext cx="9144000" cy="67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952A3-7492-F442-BD8E-032213898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8142D-646F-A647-93C0-48C0C23B8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6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057400"/>
            <a:ext cx="7769225" cy="251460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4507992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01752"/>
            <a:ext cx="7769225" cy="1179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481328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45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057400"/>
            <a:ext cx="7769225" cy="251460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4507992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01752"/>
            <a:ext cx="7769225" cy="1179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481328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001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057400"/>
            <a:ext cx="7769225" cy="251460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4507992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01752"/>
            <a:ext cx="7769225" cy="1179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481328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808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057400"/>
            <a:ext cx="7769225" cy="251460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4507992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01752"/>
            <a:ext cx="7769225" cy="1179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481328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407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057400"/>
            <a:ext cx="7769225" cy="251460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4507992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01752"/>
            <a:ext cx="7769225" cy="1179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481328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240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3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057400"/>
            <a:ext cx="7769225" cy="251460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4507992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01752"/>
            <a:ext cx="7769225" cy="1179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481328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11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2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057400"/>
            <a:ext cx="7769225" cy="251460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4507992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01752"/>
            <a:ext cx="7769225" cy="1179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481328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021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M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057400"/>
            <a:ext cx="7769225" cy="251460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4507992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01752"/>
            <a:ext cx="7769225" cy="1179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481328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4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2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057400"/>
            <a:ext cx="7769225" cy="251460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4507992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01752"/>
            <a:ext cx="7769225" cy="1179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481328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694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973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164592"/>
            <a:ext cx="7769225" cy="234086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8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2496312"/>
            <a:ext cx="7769225" cy="74066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566160"/>
            <a:ext cx="7769225" cy="118872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4789311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483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5485083"/>
            <a:ext cx="3529189" cy="882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6025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685800"/>
            <a:ext cx="7769225" cy="263347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6000" b="0" spc="-10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3600" b="1" spc="5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3282696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200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3657600"/>
            <a:ext cx="7769225" cy="969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4572000"/>
            <a:ext cx="7769225" cy="9144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767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67208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8612" y="-3175"/>
            <a:ext cx="5235388" cy="64656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461C87-FB50-D94E-91E2-AEAD48BC9AEC}"/>
              </a:ext>
            </a:extLst>
          </p:cNvPr>
          <p:cNvSpPr/>
          <p:nvPr userDrawn="1"/>
        </p:nvSpPr>
        <p:spPr>
          <a:xfrm>
            <a:off x="0" y="6720840"/>
            <a:ext cx="9144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060073-ECFF-A944-A279-95E0E1949FD3}"/>
              </a:ext>
            </a:extLst>
          </p:cNvPr>
          <p:cNvSpPr/>
          <p:nvPr userDrawn="1"/>
        </p:nvSpPr>
        <p:spPr>
          <a:xfrm>
            <a:off x="0" y="5581015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57" y="5485083"/>
            <a:ext cx="3529189" cy="882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1C0C67-B5B8-A14E-8890-2179B3DB05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29" y="5722464"/>
            <a:ext cx="3529189" cy="8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8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/Sub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93D30-A5BA-6A4D-9D83-C31996FB6F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2286000"/>
            <a:ext cx="7769225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2670048"/>
            <a:ext cx="7769226" cy="35021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72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2286000"/>
            <a:ext cx="3654425" cy="3886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C3F94F-0832-6C4C-B907-BBC2537B60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600" y="2286000"/>
            <a:ext cx="3657600" cy="3886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409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/Sub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2670048"/>
            <a:ext cx="3654425" cy="35021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93D30-A5BA-6A4D-9D83-C31996FB6F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2286000"/>
            <a:ext cx="3654425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C3F94F-0832-6C4C-B907-BBC2537B60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600" y="2670048"/>
            <a:ext cx="3657600" cy="35021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F439-989D-3E48-9BFA-884F1FBFC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2286000"/>
            <a:ext cx="3657600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75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 userDrawn="1">
          <p15:clr>
            <a:srgbClr val="FBAE40"/>
          </p15:clr>
        </p15:guide>
        <p15:guide id="2" pos="27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86A6-8456-0C4A-A8C9-F952DE066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C3501-8462-8D48-A7F4-3E805D47DF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F73D2-D563-D442-85D3-B4B1925E3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93BFBB7-8CA6-EF46-9250-0BA1476C4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5ACEF-BC65-6242-B181-911D7066DC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2286000"/>
            <a:ext cx="2286000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AB3D42-F1A4-9D42-A908-EAA722281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5" y="2670048"/>
            <a:ext cx="2286000" cy="350215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4A8EBC-A4FF-874B-88E0-9FC57845AB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0" y="2286000"/>
            <a:ext cx="2286000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49754D-87A9-AD4F-BE26-F7D0F67AEE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0" y="2670048"/>
            <a:ext cx="2286000" cy="350215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2213203-6A19-F44A-BAA0-C0DD011EA3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2286000"/>
            <a:ext cx="2286000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708D47-B487-854C-920D-7AA0A1046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2200" y="2670048"/>
            <a:ext cx="2286000" cy="350215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96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8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8D99-487D-5641-9656-B4361EB71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31D96-78D6-A74F-ADE1-1BDA10BEB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20EF9-CFC3-904D-8640-4EB719CB66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53B4DB-9ED4-2449-B841-26E8D3734D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2079978"/>
            <a:ext cx="1737360" cy="43891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649570-C914-1041-A025-1D515DE23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2079978"/>
            <a:ext cx="1737360" cy="43891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D630B6-0F70-944C-A593-2699A3454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0412" y="2079978"/>
            <a:ext cx="1737360" cy="43891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7FCB55-FC3C-E94D-B35B-AE9F7D126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4069" y="2079978"/>
            <a:ext cx="1737360" cy="43891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F240BC-8A80-5245-B807-F97073D1DE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975" y="2441448"/>
            <a:ext cx="1737360" cy="3730752"/>
          </a:xfrm>
        </p:spPr>
        <p:txBody>
          <a:bodyPr>
            <a:noAutofit/>
          </a:bodyPr>
          <a:lstStyle>
            <a:lvl1pPr marL="137160" indent="-137160">
              <a:defRPr sz="1200"/>
            </a:lvl1pPr>
            <a:lvl2pPr marL="137160" indent="-137160">
              <a:defRPr sz="1200"/>
            </a:lvl2pPr>
            <a:lvl3pPr marL="137160" indent="-137160">
              <a:defRPr sz="1200"/>
            </a:lvl3pPr>
            <a:lvl4pPr marL="137160" indent="-137160">
              <a:defRPr sz="1200"/>
            </a:lvl4pPr>
            <a:lvl5pPr marL="137160" indent="-137160"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93D53E4-17B7-A541-BB5E-E37E1D1EA0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7000" y="2441448"/>
            <a:ext cx="1737360" cy="3730752"/>
          </a:xfrm>
        </p:spPr>
        <p:txBody>
          <a:bodyPr>
            <a:noAutofit/>
          </a:bodyPr>
          <a:lstStyle>
            <a:lvl1pPr marL="137160" indent="-137160">
              <a:defRPr sz="1200"/>
            </a:lvl1pPr>
            <a:lvl2pPr marL="137160" indent="-137160">
              <a:defRPr sz="1200"/>
            </a:lvl2pPr>
            <a:lvl3pPr marL="137160" indent="-137160">
              <a:defRPr sz="1200"/>
            </a:lvl3pPr>
            <a:lvl4pPr marL="137160" indent="-137160">
              <a:defRPr sz="1200"/>
            </a:lvl4pPr>
            <a:lvl5pPr marL="137160" indent="-137160"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45B43E-1203-1A43-B341-D9BC9E2A4F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00412" y="2441448"/>
            <a:ext cx="1737360" cy="3730752"/>
          </a:xfrm>
        </p:spPr>
        <p:txBody>
          <a:bodyPr>
            <a:noAutofit/>
          </a:bodyPr>
          <a:lstStyle>
            <a:lvl1pPr marL="137160" indent="-137160">
              <a:defRPr sz="1200"/>
            </a:lvl1pPr>
            <a:lvl2pPr marL="137160" indent="-137160">
              <a:defRPr sz="1200"/>
            </a:lvl2pPr>
            <a:lvl3pPr marL="137160" indent="-137160">
              <a:defRPr sz="1200"/>
            </a:lvl3pPr>
            <a:lvl4pPr marL="137160" indent="-137160">
              <a:defRPr sz="1200"/>
            </a:lvl4pPr>
            <a:lvl5pPr marL="137160" indent="-137160"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6DBB58A-E56F-D847-A20F-A5CB544F18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14069" y="2441448"/>
            <a:ext cx="1737360" cy="3730752"/>
          </a:xfrm>
        </p:spPr>
        <p:txBody>
          <a:bodyPr>
            <a:noAutofit/>
          </a:bodyPr>
          <a:lstStyle>
            <a:lvl1pPr marL="137160" indent="-137160">
              <a:defRPr sz="1200"/>
            </a:lvl1pPr>
            <a:lvl2pPr marL="137160" indent="-137160">
              <a:defRPr sz="1200"/>
            </a:lvl2pPr>
            <a:lvl3pPr marL="137160" indent="-137160">
              <a:defRPr sz="1200"/>
            </a:lvl3pPr>
            <a:lvl4pPr marL="137160" indent="-137160">
              <a:defRPr sz="1200"/>
            </a:lvl4pPr>
            <a:lvl5pPr marL="137160" indent="-137160"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AF969F3-980D-C244-A8D6-8287DC8E2B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64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2" userDrawn="1">
          <p15:clr>
            <a:srgbClr val="FBAE40"/>
          </p15:clr>
        </p15:guide>
        <p15:guide id="2" pos="1680" userDrawn="1">
          <p15:clr>
            <a:srgbClr val="FBAE40"/>
          </p15:clr>
        </p15:guide>
        <p15:guide id="3" pos="42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ormat w/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8DB944-EC28-B944-8A4A-4D0CAF8E8AE2}"/>
              </a:ext>
            </a:extLst>
          </p:cNvPr>
          <p:cNvSpPr/>
          <p:nvPr userDrawn="1"/>
        </p:nvSpPr>
        <p:spPr>
          <a:xfrm>
            <a:off x="685800" y="2057400"/>
            <a:ext cx="7772400" cy="41148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4048"/>
            <a:ext cx="7772400" cy="338328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spc="30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A0B4B2C-B900-1244-96AE-A8215C8AF74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86200" y="2743200"/>
            <a:ext cx="4229100" cy="3200400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CADDE6-DCF5-3E42-AF57-BC933577AC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700" y="2286000"/>
            <a:ext cx="7086600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AE5CFB-FD1E-D043-AC4D-A54F28B1F8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3272" y="2670048"/>
            <a:ext cx="2286000" cy="30449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572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8" userDrawn="1">
          <p15:clr>
            <a:srgbClr val="FBAE40"/>
          </p15:clr>
        </p15:guide>
        <p15:guide id="2" pos="5112" userDrawn="1">
          <p15:clr>
            <a:srgbClr val="FBAE40"/>
          </p15:clr>
        </p15:guide>
        <p15:guide id="3" pos="2448" userDrawn="1">
          <p15:clr>
            <a:srgbClr val="FBAE40"/>
          </p15:clr>
        </p15:guide>
        <p15:guide id="4" pos="2088" userDrawn="1">
          <p15:clr>
            <a:srgbClr val="FBAE40"/>
          </p15:clr>
        </p15:guide>
        <p15:guide id="5" orient="horz" pos="1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044223A-850D-4D4D-AE67-01404078F27E}"/>
              </a:ext>
            </a:extLst>
          </p:cNvPr>
          <p:cNvSpPr/>
          <p:nvPr userDrawn="1"/>
        </p:nvSpPr>
        <p:spPr>
          <a:xfrm>
            <a:off x="0" y="0"/>
            <a:ext cx="9143999" cy="160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66618-9E0F-2446-9C69-DF1C55988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272784"/>
            <a:ext cx="3886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WASHINGTON UNIVERSITY UNDERGRADUATE ADMISSIONS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0561-C5FC-B34D-B1D6-4A39DAC4C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272784"/>
            <a:ext cx="228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17DFC-4166-2649-823E-902710119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358244"/>
            <a:ext cx="3489548" cy="1241956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54BFA45-E19C-1A4A-9AD1-3D4385D0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12" y="749808"/>
            <a:ext cx="7403688" cy="850392"/>
          </a:xfrm>
          <a:prstGeom prst="rect">
            <a:avLst/>
          </a:prstGeom>
        </p:spPr>
        <p:txBody>
          <a:bodyPr vert="horz" lIns="4572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9D6E92-D845-724A-B96F-77CC80C2F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5" y="2286000"/>
            <a:ext cx="7769226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CA9D9-91B9-D640-8742-68A42062E8F3}"/>
              </a:ext>
            </a:extLst>
          </p:cNvPr>
          <p:cNvSpPr/>
          <p:nvPr userDrawn="1"/>
        </p:nvSpPr>
        <p:spPr>
          <a:xfrm>
            <a:off x="0" y="6720840"/>
            <a:ext cx="9143999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9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12" r:id="rId3"/>
    <p:sldLayoutId id="2147483825" r:id="rId4"/>
    <p:sldLayoutId id="2147483827" r:id="rId5"/>
    <p:sldLayoutId id="2147483826" r:id="rId6"/>
    <p:sldLayoutId id="2147483828" r:id="rId7"/>
    <p:sldLayoutId id="2147483829" r:id="rId8"/>
    <p:sldLayoutId id="2147483830" r:id="rId9"/>
    <p:sldLayoutId id="2147483834" r:id="rId10"/>
    <p:sldLayoutId id="2147483848" r:id="rId11"/>
    <p:sldLayoutId id="2147483846" r:id="rId12"/>
    <p:sldLayoutId id="2147483815" r:id="rId13"/>
    <p:sldLayoutId id="2147483831" r:id="rId14"/>
    <p:sldLayoutId id="2147483833" r:id="rId15"/>
    <p:sldLayoutId id="2147483851" r:id="rId16"/>
    <p:sldLayoutId id="2147483850" r:id="rId17"/>
    <p:sldLayoutId id="2147483849" r:id="rId18"/>
    <p:sldLayoutId id="2147483813" r:id="rId19"/>
    <p:sldLayoutId id="2147483847" r:id="rId20"/>
    <p:sldLayoutId id="2147483840" r:id="rId21"/>
    <p:sldLayoutId id="2147483837" r:id="rId22"/>
    <p:sldLayoutId id="2147483838" r:id="rId23"/>
    <p:sldLayoutId id="2147483839" r:id="rId24"/>
    <p:sldLayoutId id="2147483841" r:id="rId25"/>
    <p:sldLayoutId id="2147483842" r:id="rId26"/>
    <p:sldLayoutId id="2147483845" r:id="rId27"/>
    <p:sldLayoutId id="2147483844" r:id="rId28"/>
    <p:sldLayoutId id="2147483843" r:id="rId29"/>
    <p:sldLayoutId id="2147483832" r:id="rId30"/>
    <p:sldLayoutId id="2147483806" r:id="rId31"/>
    <p:sldLayoutId id="2147483807" r:id="rId32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spc="-50" baseline="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84">
          <p15:clr>
            <a:srgbClr val="F26B43"/>
          </p15:clr>
        </p15:guide>
        <p15:guide id="3" pos="5328">
          <p15:clr>
            <a:srgbClr val="F26B43"/>
          </p15:clr>
        </p15:guide>
        <p15:guide id="4" pos="432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1152">
          <p15:clr>
            <a:srgbClr val="F26B43"/>
          </p15:clr>
        </p15:guide>
        <p15:guide id="7" orient="horz" pos="3888">
          <p15:clr>
            <a:srgbClr val="F26B43"/>
          </p15:clr>
        </p15:guide>
        <p15:guide id="8" orient="horz" pos="1296">
          <p15:clr>
            <a:srgbClr val="F26B43"/>
          </p15:clr>
        </p15:guide>
        <p15:guide id="9" orient="horz" pos="3600">
          <p15:clr>
            <a:srgbClr val="F26B43"/>
          </p15:clr>
        </p15:guide>
        <p15:guide id="10" orient="horz" pos="1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B30F1-9F82-FA4E-9183-83EC43EFB3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163" y="1302462"/>
            <a:ext cx="7772400" cy="2743200"/>
          </a:xfrm>
        </p:spPr>
        <p:txBody>
          <a:bodyPr anchor="b"/>
          <a:lstStyle/>
          <a:p>
            <a:pPr>
              <a:lnSpc>
                <a:spcPct val="90000"/>
              </a:lnSpc>
            </a:pPr>
            <a:br>
              <a:rPr lang="en-US" sz="5400" b="1" dirty="0"/>
            </a:br>
            <a:r>
              <a:rPr lang="en-US" sz="5400" b="1" dirty="0"/>
              <a:t>FA101: </a:t>
            </a:r>
          </a:p>
          <a:p>
            <a:pPr>
              <a:lnSpc>
                <a:spcPct val="90000"/>
              </a:lnSpc>
            </a:pPr>
            <a:r>
              <a:rPr lang="en-US" sz="5400" b="1" dirty="0"/>
              <a:t>Financial Assistance Overview</a:t>
            </a:r>
            <a:endParaRPr lang="en-US" sz="5400" b="1" spc="-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3DB45C-CF15-2D45-995E-439D34A08F65}"/>
              </a:ext>
            </a:extLst>
          </p:cNvPr>
          <p:cNvSpPr/>
          <p:nvPr/>
        </p:nvSpPr>
        <p:spPr>
          <a:xfrm>
            <a:off x="988044" y="5952806"/>
            <a:ext cx="3062319" cy="288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6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1C766-5295-4942-A414-573F3F634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AC1F5-5F9F-6A4D-ADB0-9D46B4A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85368"/>
            <a:ext cx="7772400" cy="850392"/>
          </a:xfrm>
        </p:spPr>
        <p:txBody>
          <a:bodyPr/>
          <a:lstStyle/>
          <a:p>
            <a:r>
              <a:rPr lang="en-US" dirty="0"/>
              <a:t>Expected Family Contribution (EFC)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8177F-AECA-8347-8325-0D6E36846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960" y="1627632"/>
            <a:ext cx="3722153" cy="484350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amount your family will be expected to contribute to your college costs.</a:t>
            </a:r>
          </a:p>
          <a:p>
            <a:pPr marL="0" indent="0">
              <a:buNone/>
            </a:pPr>
            <a:endParaRPr lang="en-US" sz="800" dirty="0"/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>
                <a:latin typeface="+mn-lt"/>
              </a:rPr>
              <a:t>Dollar amount of your contribution</a:t>
            </a:r>
          </a:p>
          <a:p>
            <a:r>
              <a:rPr lang="en-US" sz="2000" dirty="0">
                <a:latin typeface="+mn-lt"/>
              </a:rPr>
              <a:t>Per Student/Per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EA783-7145-6249-B57E-492F3A960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608D1-2D97-0F45-ADEA-BA44A3873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indoor, person, kitchen, ceiling&#10;&#10;Description automatically generated">
            <a:extLst>
              <a:ext uri="{FF2B5EF4-FFF2-40B4-BE49-F238E27FC236}">
                <a16:creationId xmlns:a16="http://schemas.microsoft.com/office/drawing/2014/main" id="{AC7EC4FE-07DC-974D-8E05-5271F922BF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92" r="19508" b="7754"/>
          <a:stretch/>
        </p:blipFill>
        <p:spPr>
          <a:xfrm>
            <a:off x="4797425" y="1568111"/>
            <a:ext cx="3657600" cy="46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7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FC0D8AB-F262-8244-94D2-6CAD397D7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39756" y="2057400"/>
            <a:ext cx="4555409" cy="3066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40989-5831-DD4E-8BEC-6B2A059B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20243"/>
            <a:ext cx="7403688" cy="850392"/>
          </a:xfrm>
        </p:spPr>
        <p:txBody>
          <a:bodyPr/>
          <a:lstStyle/>
          <a:p>
            <a:r>
              <a:rPr lang="en-US" dirty="0"/>
              <a:t>How EFC is Determined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3F1ED-89AA-3B49-8DB3-0C6858CAB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STUDENT FINANCIAL SERVICES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505A93-3FDB-C048-B9F7-85783E4C7C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8402" y="3066170"/>
            <a:ext cx="1265936" cy="1265936"/>
          </a:xfrm>
          <a:solidFill>
            <a:schemeClr val="accent2"/>
          </a:solidFill>
        </p:spPr>
        <p:txBody>
          <a:bodyPr lIns="0" tIns="0" rIns="0" bIns="0" anchor="ctr"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Family Assets/</a:t>
            </a: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1800" b="1" dirty="0">
                <a:solidFill>
                  <a:schemeClr val="bg1"/>
                </a:solidFill>
                <a:latin typeface="+mn-lt"/>
              </a:rPr>
              <a:t>Savings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054B31-51CD-5C44-92DF-29699945E0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80324" y="2057400"/>
            <a:ext cx="1265936" cy="1265936"/>
          </a:xfrm>
          <a:solidFill>
            <a:srgbClr val="007360"/>
          </a:solidFill>
        </p:spPr>
        <p:txBody>
          <a:bodyPr lIns="0" tIns="0" rIns="0" bIns="0" anchor="ctr"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Household Size &amp; Expenses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73DFD4-22A9-0842-9781-15617AA54D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97140" y="2818355"/>
            <a:ext cx="1265936" cy="1265936"/>
          </a:xfrm>
          <a:solidFill>
            <a:schemeClr val="accent3"/>
          </a:solidFill>
        </p:spPr>
        <p:txBody>
          <a:bodyPr lIns="0" tIns="0" rIns="0" bIns="0" anchor="ctr"/>
          <a:lstStyle/>
          <a:p>
            <a:pPr marL="0" indent="0" algn="ctr">
              <a:lnSpc>
                <a:spcPct val="130000"/>
              </a:lnSpc>
              <a:spcAft>
                <a:spcPts val="18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Number in College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418A38-AD90-4343-AF65-29BC947C59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50380" y="4669477"/>
            <a:ext cx="1265936" cy="1265936"/>
          </a:xfrm>
          <a:solidFill>
            <a:schemeClr val="accent4"/>
          </a:solidFill>
        </p:spPr>
        <p:txBody>
          <a:bodyPr lIns="0" tIns="0" rIns="0" bIns="0" anchor="ctr"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Family Income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BFC8BC-6CDF-7D4A-8702-47EFE38D21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AF7F45B-E83D-3645-A212-877E1D36E01A}"/>
              </a:ext>
            </a:extLst>
          </p:cNvPr>
          <p:cNvSpPr txBox="1">
            <a:spLocks/>
          </p:cNvSpPr>
          <p:nvPr/>
        </p:nvSpPr>
        <p:spPr>
          <a:xfrm>
            <a:off x="5957771" y="3579309"/>
            <a:ext cx="1265936" cy="1265936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EFC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43A2C45-0593-A84C-8F79-A3A4A68C29FE}"/>
              </a:ext>
            </a:extLst>
          </p:cNvPr>
          <p:cNvSpPr txBox="1">
            <a:spLocks/>
          </p:cNvSpPr>
          <p:nvPr/>
        </p:nvSpPr>
        <p:spPr>
          <a:xfrm>
            <a:off x="7125466" y="4549648"/>
            <a:ext cx="1265936" cy="1265936"/>
          </a:xfrm>
          <a:prstGeom prst="rect">
            <a:avLst/>
          </a:prstGeom>
          <a:solidFill>
            <a:srgbClr val="007360"/>
          </a:solidFill>
        </p:spPr>
        <p:txBody>
          <a:bodyPr vert="horz" lIns="0" tIns="0" rIns="0" bIns="0" rtlCol="0" anchor="ctr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Special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Circumstances</a:t>
            </a:r>
          </a:p>
        </p:txBody>
      </p:sp>
    </p:spTree>
    <p:extLst>
      <p:ext uri="{BB962C8B-B14F-4D97-AF65-F5344CB8AC3E}">
        <p14:creationId xmlns:p14="http://schemas.microsoft.com/office/powerpoint/2010/main" val="17625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1C766-5295-4942-A414-573F3F634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AC1F5-5F9F-6A4D-ADB0-9D46B4A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783" y="761012"/>
            <a:ext cx="7772400" cy="850392"/>
          </a:xfrm>
        </p:spPr>
        <p:txBody>
          <a:bodyPr/>
          <a:lstStyle/>
          <a:p>
            <a:r>
              <a:rPr lang="en-US" dirty="0"/>
              <a:t>Need-based Financial Aid Formula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8177F-AECA-8347-8325-0D6E36846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2716" y="2338266"/>
            <a:ext cx="3654425" cy="67235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TOTAL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EA783-7145-6249-B57E-492F3A960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608D1-2D97-0F45-ADEA-BA44A3873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73823" y="2314599"/>
            <a:ext cx="4658472" cy="8503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Annual Cost of Attendance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8EEEFD-A696-8147-A0D6-6809D204D81A}"/>
              </a:ext>
            </a:extLst>
          </p:cNvPr>
          <p:cNvSpPr txBox="1">
            <a:spLocks/>
          </p:cNvSpPr>
          <p:nvPr/>
        </p:nvSpPr>
        <p:spPr>
          <a:xfrm>
            <a:off x="1259541" y="3360242"/>
            <a:ext cx="3654425" cy="672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LESS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5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D23234-91E8-9040-AA8E-3C951FAAA74A}"/>
              </a:ext>
            </a:extLst>
          </p:cNvPr>
          <p:cNvSpPr txBox="1">
            <a:spLocks/>
          </p:cNvSpPr>
          <p:nvPr/>
        </p:nvSpPr>
        <p:spPr>
          <a:xfrm>
            <a:off x="1259540" y="4574243"/>
            <a:ext cx="3654425" cy="672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EQUALS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5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FA06C28-F47A-604F-940B-797C26BE1AE3}"/>
              </a:ext>
            </a:extLst>
          </p:cNvPr>
          <p:cNvSpPr txBox="1">
            <a:spLocks/>
          </p:cNvSpPr>
          <p:nvPr/>
        </p:nvSpPr>
        <p:spPr>
          <a:xfrm>
            <a:off x="3473823" y="3304213"/>
            <a:ext cx="5030360" cy="850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Expected Family Contribution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01E2DBC-F260-5E49-8CA5-90A9E45844FE}"/>
              </a:ext>
            </a:extLst>
          </p:cNvPr>
          <p:cNvSpPr txBox="1">
            <a:spLocks/>
          </p:cNvSpPr>
          <p:nvPr/>
        </p:nvSpPr>
        <p:spPr>
          <a:xfrm>
            <a:off x="3473823" y="4519734"/>
            <a:ext cx="3657600" cy="850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Financial Aid Award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(Demonstrated Need)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307DBC-0A46-614E-B0BE-6F80B1C28912}"/>
              </a:ext>
            </a:extLst>
          </p:cNvPr>
          <p:cNvCxnSpPr>
            <a:cxnSpLocks/>
          </p:cNvCxnSpPr>
          <p:nvPr/>
        </p:nvCxnSpPr>
        <p:spPr>
          <a:xfrm>
            <a:off x="3384176" y="4279392"/>
            <a:ext cx="529365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4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8A61E7-4DBD-D641-8BD1-EAC4429A1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68852" y="2343773"/>
            <a:ext cx="2534478" cy="777240"/>
          </a:xfrm>
          <a:solidFill>
            <a:schemeClr val="accent2">
              <a:lumMod val="75000"/>
            </a:schemeClr>
          </a:solidFill>
        </p:spPr>
        <p:txBody>
          <a:bodyPr lIns="0" rIns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Public University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80A60-FAF3-1A4A-A83C-FD53ABC6EC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D9D75D-3374-F943-B87C-509BE32C03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72316" y="2357628"/>
            <a:ext cx="2534478" cy="777240"/>
          </a:xfrm>
          <a:solidFill>
            <a:schemeClr val="accent2">
              <a:lumMod val="75000"/>
            </a:schemeClr>
          </a:solidFill>
        </p:spPr>
        <p:txBody>
          <a:bodyPr lIns="0" rIns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Private University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540D8B-CB10-1248-B39D-7CA67D4951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2316" y="3133483"/>
            <a:ext cx="2534478" cy="2660904"/>
          </a:xfrm>
          <a:solidFill>
            <a:srgbClr val="007360"/>
          </a:solidFill>
        </p:spPr>
        <p:txBody>
          <a:bodyPr lIns="228600" tIns="182880" rIns="182880"/>
          <a:lstStyle/>
          <a:p>
            <a:pPr marL="0" indent="0">
              <a:spcAft>
                <a:spcPts val="1200"/>
              </a:spcAft>
              <a:buNone/>
            </a:pPr>
            <a:endParaRPr lang="en-US" b="1" dirty="0">
              <a:solidFill>
                <a:schemeClr val="bg1"/>
              </a:solidFill>
              <a:latin typeface="+mn-lt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   Cost	   $50,000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   EFC        -20,000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FA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   Eligibility   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$30,000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	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7DB629-BB1A-5C4C-BDF9-094D6F0C79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68852" y="3119628"/>
            <a:ext cx="2534478" cy="2660904"/>
          </a:xfrm>
          <a:solidFill>
            <a:schemeClr val="accent3"/>
          </a:solidFill>
        </p:spPr>
        <p:txBody>
          <a:bodyPr lIns="228600" tIns="182880" rIns="182880"/>
          <a:lstStyle/>
          <a:p>
            <a:pPr marL="0" indent="0">
              <a:spcAft>
                <a:spcPts val="1200"/>
              </a:spcAft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   Cost	   $30,000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   EFC         -20,000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</a:rPr>
              <a:t>FA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Eligibility    </a:t>
            </a:r>
            <a:r>
              <a:rPr lang="en-US" sz="1800" b="1" dirty="0">
                <a:solidFill>
                  <a:schemeClr val="bg1"/>
                </a:solidFill>
              </a:rPr>
              <a:t>$10,000</a:t>
            </a:r>
            <a:endParaRPr lang="en-US" sz="1800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5FE4DE-F66D-3B44-9DDA-6B2AF5CF98C4}"/>
              </a:ext>
            </a:extLst>
          </p:cNvPr>
          <p:cNvCxnSpPr>
            <a:cxnSpLocks/>
          </p:cNvCxnSpPr>
          <p:nvPr/>
        </p:nvCxnSpPr>
        <p:spPr>
          <a:xfrm>
            <a:off x="2989728" y="4451569"/>
            <a:ext cx="11161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BF4362-8286-BD4B-9C45-AF30F7A14843}"/>
              </a:ext>
            </a:extLst>
          </p:cNvPr>
          <p:cNvCxnSpPr>
            <a:cxnSpLocks/>
          </p:cNvCxnSpPr>
          <p:nvPr/>
        </p:nvCxnSpPr>
        <p:spPr>
          <a:xfrm>
            <a:off x="5941832" y="4473378"/>
            <a:ext cx="11161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A166376F-6EFD-DC4B-B665-387530BF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97" y="756641"/>
            <a:ext cx="8219110" cy="853505"/>
          </a:xfrm>
        </p:spPr>
        <p:txBody>
          <a:bodyPr/>
          <a:lstStyle/>
          <a:p>
            <a:r>
              <a:rPr lang="en-US" sz="3200" dirty="0"/>
              <a:t>Need-based Financial Assistance Formula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295019E-664F-3245-96BA-57A67EBE6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97" y="384048"/>
            <a:ext cx="7772400" cy="338328"/>
          </a:xfrm>
        </p:spPr>
        <p:txBody>
          <a:bodyPr/>
          <a:lstStyle/>
          <a:p>
            <a:r>
              <a:rPr lang="en-US" dirty="0"/>
              <a:t>FA101</a:t>
            </a:r>
          </a:p>
        </p:txBody>
      </p:sp>
    </p:spTree>
    <p:extLst>
      <p:ext uri="{BB962C8B-B14F-4D97-AF65-F5344CB8AC3E}">
        <p14:creationId xmlns:p14="http://schemas.microsoft.com/office/powerpoint/2010/main" val="7372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1C766-5295-4942-A414-573F3F634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AC1F5-5F9F-6A4D-ADB0-9D46B4A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49808"/>
            <a:ext cx="8141112" cy="850392"/>
          </a:xfrm>
        </p:spPr>
        <p:txBody>
          <a:bodyPr/>
          <a:lstStyle/>
          <a:p>
            <a:r>
              <a:rPr lang="en-US" dirty="0"/>
              <a:t>Custodial Forms – What to include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EA783-7145-6249-B57E-492F3A960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E2DC59D5-993B-A24F-91F1-862ABA877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619366"/>
              </p:ext>
            </p:extLst>
          </p:nvPr>
        </p:nvGraphicFramePr>
        <p:xfrm>
          <a:off x="371789" y="1895993"/>
          <a:ext cx="8400421" cy="424663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35765">
                  <a:extLst>
                    <a:ext uri="{9D8B030D-6E8A-4147-A177-3AD203B41FA5}">
                      <a16:colId xmlns:a16="http://schemas.microsoft.com/office/drawing/2014/main" val="1741158880"/>
                    </a:ext>
                  </a:extLst>
                </a:gridCol>
                <a:gridCol w="2040590">
                  <a:extLst>
                    <a:ext uri="{9D8B030D-6E8A-4147-A177-3AD203B41FA5}">
                      <a16:colId xmlns:a16="http://schemas.microsoft.com/office/drawing/2014/main" val="4190435927"/>
                    </a:ext>
                  </a:extLst>
                </a:gridCol>
                <a:gridCol w="2324066">
                  <a:extLst>
                    <a:ext uri="{9D8B030D-6E8A-4147-A177-3AD203B41FA5}">
                      <a16:colId xmlns:a16="http://schemas.microsoft.com/office/drawing/2014/main" val="2234994309"/>
                    </a:ext>
                  </a:extLst>
                </a:gridCol>
              </a:tblGrid>
              <a:tr h="367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Line Item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 PROFILE</a:t>
                      </a:r>
                    </a:p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   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141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FAFSA</a:t>
                      </a:r>
                    </a:p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2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861976"/>
                  </a:ext>
                </a:extLst>
              </a:tr>
              <a:tr h="4991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Parent Household Income </a:t>
                      </a: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(2022 AGI)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297548"/>
                  </a:ext>
                </a:extLst>
              </a:tr>
              <a:tr h="470624"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Non-taxable</a:t>
                      </a: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 Income </a:t>
                      </a:r>
                      <a:b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</a:br>
                      <a:endParaRPr lang="en-US" sz="1200" b="0" i="1" u="none" strike="noStrike" baseline="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268874"/>
                  </a:ext>
                </a:extLst>
              </a:tr>
              <a:tr h="518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 Home Equity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013158"/>
                  </a:ext>
                </a:extLst>
              </a:tr>
              <a:tr h="444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Liquid Assets</a:t>
                      </a:r>
                    </a:p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(checking,  savings, money-market)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141965"/>
                  </a:ext>
                </a:extLst>
              </a:tr>
              <a:tr h="444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Real Estate/Investment Equity  </a:t>
                      </a:r>
                      <a:b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(Stocks,</a:t>
                      </a:r>
                      <a:r>
                        <a:rPr lang="en-US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 bonds, business assets, 5</a:t>
                      </a: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29 education</a:t>
                      </a:r>
                      <a:r>
                        <a:rPr lang="en-US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 savings, </a:t>
                      </a: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etc.)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533808"/>
                  </a:ext>
                </a:extLst>
              </a:tr>
              <a:tr h="444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Retirement assets </a:t>
                      </a:r>
                      <a:b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(reported but not used in the calculation)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789B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789B4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376476"/>
                  </a:ext>
                </a:extLst>
              </a:tr>
              <a:tr h="480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 Student Assets </a:t>
                      </a:r>
                      <a:b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(Checking, savings,</a:t>
                      </a:r>
                      <a:r>
                        <a:rPr lang="en-US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etc.)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789B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789B4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789B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789B4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07996"/>
                  </a:ext>
                </a:extLst>
              </a:tr>
              <a:tr h="480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 Student Income</a:t>
                      </a:r>
                    </a:p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(taxable &amp; non-taxable)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789B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789B4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789B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789B4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37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812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1C766-5295-4942-A414-573F3F634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AC1F5-5F9F-6A4D-ADB0-9D46B4A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9181"/>
            <a:ext cx="7772400" cy="850392"/>
          </a:xfrm>
        </p:spPr>
        <p:txBody>
          <a:bodyPr/>
          <a:lstStyle/>
          <a:p>
            <a:r>
              <a:rPr lang="en-US" dirty="0"/>
              <a:t>What is FAFSA Simplification?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8177F-AECA-8347-8325-0D6E36846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627633"/>
            <a:ext cx="4177748" cy="4645152"/>
          </a:xfrm>
        </p:spPr>
        <p:txBody>
          <a:bodyPr/>
          <a:lstStyle/>
          <a:p>
            <a:pPr marL="0" indent="0">
              <a:buNone/>
            </a:pPr>
            <a:endParaRPr lang="en-US" sz="1050" dirty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1800" dirty="0"/>
              <a:t>The </a:t>
            </a:r>
            <a:r>
              <a:rPr lang="en-US" sz="1800" b="1" dirty="0"/>
              <a:t>FAFSA Simplification Act </a:t>
            </a:r>
            <a:r>
              <a:rPr lang="en-US" sz="1800" dirty="0"/>
              <a:t>was signed into law December 2020 with the goal of making it easier for students to apply for federal financial aid with final changes going into effect for the 2024-2025 award year by: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1800" dirty="0"/>
              <a:t>Streamlining the FAFSA form by significantly reducing the number of questions.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1800" dirty="0"/>
              <a:t>Includes changes in the underlying formula used to determine the amount of federal aid students are eligible to receive.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EA783-7145-6249-B57E-492F3A960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E9D560B2-59B3-0B4E-AB7B-E10551CF41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4" t="3317" r="2106" b="10962"/>
          <a:stretch/>
        </p:blipFill>
        <p:spPr>
          <a:xfrm>
            <a:off x="5357612" y="1600200"/>
            <a:ext cx="3371868" cy="45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EAC1F5-5F9F-6A4D-ADB0-9D46B4ACCA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688" y="749300"/>
            <a:ext cx="8977312" cy="850900"/>
          </a:xfrm>
        </p:spPr>
        <p:txBody>
          <a:bodyPr/>
          <a:lstStyle/>
          <a:p>
            <a:r>
              <a:rPr lang="en-US" dirty="0"/>
              <a:t>FAFSA Simplification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373388-BA47-8CAE-7826-61B112C00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44022"/>
              </p:ext>
            </p:extLst>
          </p:nvPr>
        </p:nvGraphicFramePr>
        <p:xfrm>
          <a:off x="235743" y="260223"/>
          <a:ext cx="8672513" cy="62253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9475">
                  <a:extLst>
                    <a:ext uri="{9D8B030D-6E8A-4147-A177-3AD203B41FA5}">
                      <a16:colId xmlns:a16="http://schemas.microsoft.com/office/drawing/2014/main" val="1741916182"/>
                    </a:ext>
                  </a:extLst>
                </a:gridCol>
                <a:gridCol w="2979880">
                  <a:extLst>
                    <a:ext uri="{9D8B030D-6E8A-4147-A177-3AD203B41FA5}">
                      <a16:colId xmlns:a16="http://schemas.microsoft.com/office/drawing/2014/main" val="3058619787"/>
                    </a:ext>
                  </a:extLst>
                </a:gridCol>
                <a:gridCol w="2623158">
                  <a:extLst>
                    <a:ext uri="{9D8B030D-6E8A-4147-A177-3AD203B41FA5}">
                      <a16:colId xmlns:a16="http://schemas.microsoft.com/office/drawing/2014/main" val="3682453180"/>
                    </a:ext>
                  </a:extLst>
                </a:gridCol>
              </a:tblGrid>
              <a:tr h="1006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FAFSA (2023-2024)</a:t>
                      </a:r>
                      <a:endParaRPr lang="en-US" sz="14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041" marR="34041" marT="0" marB="0" anchor="ctr">
                    <a:solidFill>
                      <a:srgbClr val="789B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FAFSA (2024-2025)</a:t>
                      </a:r>
                      <a:endParaRPr lang="en-US" sz="14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041" marR="34041" marT="0" marB="0" anchor="ctr">
                    <a:solidFill>
                      <a:srgbClr val="D15F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Impact to Applicants</a:t>
                      </a:r>
                      <a:endParaRPr lang="en-US" sz="14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1" marR="34041" marT="0" marB="0" anchor="ctr">
                    <a:solidFill>
                      <a:srgbClr val="622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28077"/>
                  </a:ext>
                </a:extLst>
              </a:tr>
              <a:tr h="20460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student and one custodial parent signature required.</a:t>
                      </a:r>
                    </a:p>
                  </a:txBody>
                  <a:tcPr marL="34041" marR="340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 contributor signatures are required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A contributor is anyone who is asked to provide information on an applicant’s FAFSA including: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student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student's spouse (if applicable)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Each biological or adoptive parent (if no joint tax return); 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spouse of a remarried parent who is on the FAFSA--the stepparent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041" marR="340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new FAFSA is student driven, which means the student's answers on their section will determine who will be a contributor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 contributors are required to have an FSA ID and to provide consent to have their Federal Tax Information (FTI) transferred from the IRS.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041" marR="34041" marT="0" marB="0"/>
                </a:tc>
                <a:extLst>
                  <a:ext uri="{0D108BD9-81ED-4DB2-BD59-A6C34878D82A}">
                    <a16:rowId xmlns:a16="http://schemas.microsoft.com/office/drawing/2014/main" val="1534144827"/>
                  </a:ext>
                </a:extLst>
              </a:tr>
              <a:tr h="1478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use of the IRS Data Retrieval tool (DRT) to help upload tax information.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041" marR="340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Mandatory importing of Federal Tax Information (FTI) 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 the Direct Data Exchange tool (FA-DDX) to help upload tax information.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041" marR="340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 information is transferred directly from the IRS to the FAFSA to calculate SAI and Pell Grant eligibility. Students/parents will need to consent to the transfer of information from the IRS.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041" marR="34041" marT="0" marB="0"/>
                </a:tc>
                <a:extLst>
                  <a:ext uri="{0D108BD9-81ED-4DB2-BD59-A6C34878D82A}">
                    <a16:rowId xmlns:a16="http://schemas.microsoft.com/office/drawing/2014/main" val="955916242"/>
                  </a:ext>
                </a:extLst>
              </a:tr>
              <a:tr h="1478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custodial parent is the parent the applicant lived with the most. 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041" marR="340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custodial parent is the parent that provides the most financial support.  A </a:t>
                      </a:r>
                      <a:r>
                        <a:rPr lang="en-US" sz="1200" b="1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“Who’s My Parent” wizard 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now included on the FAFSA to determine the custodial parent(s).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041" marR="340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Applicants should ensure the same parents are listed the FAFSA and the CSS Profile (if applicable).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041" marR="34041" marT="0" marB="0"/>
                </a:tc>
                <a:extLst>
                  <a:ext uri="{0D108BD9-81ED-4DB2-BD59-A6C34878D82A}">
                    <a16:rowId xmlns:a16="http://schemas.microsoft.com/office/drawing/2014/main" val="1724567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56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1C766-5295-4942-A414-573F3F634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AC1F5-5F9F-6A4D-ADB0-9D46B4A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49808"/>
            <a:ext cx="8978538" cy="850392"/>
          </a:xfrm>
        </p:spPr>
        <p:txBody>
          <a:bodyPr/>
          <a:lstStyle/>
          <a:p>
            <a:r>
              <a:rPr lang="en-US" dirty="0"/>
              <a:t>Non-Custodial Form – What to include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EA783-7145-6249-B57E-492F3A960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FA434CF-2105-0246-8DB8-B5F63BB67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225775"/>
              </p:ext>
            </p:extLst>
          </p:nvPr>
        </p:nvGraphicFramePr>
        <p:xfrm>
          <a:off x="1452446" y="1940640"/>
          <a:ext cx="6239108" cy="4167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8406">
                  <a:extLst>
                    <a:ext uri="{9D8B030D-6E8A-4147-A177-3AD203B41FA5}">
                      <a16:colId xmlns:a16="http://schemas.microsoft.com/office/drawing/2014/main" val="3277506478"/>
                    </a:ext>
                  </a:extLst>
                </a:gridCol>
                <a:gridCol w="2150702">
                  <a:extLst>
                    <a:ext uri="{9D8B030D-6E8A-4147-A177-3AD203B41FA5}">
                      <a16:colId xmlns:a16="http://schemas.microsoft.com/office/drawing/2014/main" val="3328884157"/>
                    </a:ext>
                  </a:extLst>
                </a:gridCol>
              </a:tblGrid>
              <a:tr h="459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Item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 PROFILE                   2024-2025       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14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44180"/>
                  </a:ext>
                </a:extLst>
              </a:tr>
              <a:tr h="673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Household Income                          </a:t>
                      </a:r>
                      <a:b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(2022 AGI)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D15F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D15F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19684"/>
                  </a:ext>
                </a:extLst>
              </a:tr>
              <a:tr h="80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Non-retirement assets</a:t>
                      </a:r>
                      <a:b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(checking, savings, brokerage, education savings, etc.)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D15F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D15F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33690"/>
                  </a:ext>
                </a:extLst>
              </a:tr>
              <a:tr h="7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Retirement assets                                  </a:t>
                      </a:r>
                      <a:b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(reported but not used in calculation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D15F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D15F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069658"/>
                  </a:ext>
                </a:extLst>
              </a:tr>
              <a:tr h="854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Estate/Investment Equity          </a:t>
                      </a:r>
                      <a:b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(Investment property, Limited partnerships, etc.)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D15F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D15F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54798"/>
                  </a:ext>
                </a:extLst>
              </a:tr>
              <a:tr h="660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Equity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D15F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D15F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10" marR="117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805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861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0989-5831-DD4E-8BEC-6B2A059B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48" y="791869"/>
            <a:ext cx="7403688" cy="850392"/>
          </a:xfrm>
        </p:spPr>
        <p:txBody>
          <a:bodyPr/>
          <a:lstStyle/>
          <a:p>
            <a:r>
              <a:rPr lang="en-US" dirty="0"/>
              <a:t>What is my cost?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3F1ED-89AA-3B49-8DB3-0C6858CAB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505A93-3FDB-C048-B9F7-85783E4C7C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89308" y="2759226"/>
            <a:ext cx="1883664" cy="2468880"/>
          </a:xfrm>
          <a:solidFill>
            <a:schemeClr val="accent5"/>
          </a:solidFill>
        </p:spPr>
        <p:txBody>
          <a:bodyPr lIns="0" tIns="182880" rIns="0"/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Schools’ Net Price Calculators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054B31-51CD-5C44-92DF-29699945E0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12276" y="2739562"/>
            <a:ext cx="1883664" cy="2468880"/>
          </a:xfrm>
          <a:solidFill>
            <a:srgbClr val="007360"/>
          </a:solidFill>
        </p:spPr>
        <p:txBody>
          <a:bodyPr lIns="0" tIns="182880" rIns="0"/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MyinTuition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418A38-AD90-4343-AF65-29BC947C59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55955" y="2739562"/>
            <a:ext cx="1883664" cy="2468880"/>
          </a:xfrm>
          <a:solidFill>
            <a:srgbClr val="A51417"/>
          </a:solidFill>
        </p:spPr>
        <p:txBody>
          <a:bodyPr lIns="0" tIns="182880" rIns="0"/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College Board’s        Big Future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BFC8BC-6CDF-7D4A-8702-47EFE38D21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FA101</a:t>
            </a:r>
          </a:p>
        </p:txBody>
      </p:sp>
    </p:spTree>
    <p:extLst>
      <p:ext uri="{BB962C8B-B14F-4D97-AF65-F5344CB8AC3E}">
        <p14:creationId xmlns:p14="http://schemas.microsoft.com/office/powerpoint/2010/main" val="87751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80A60-FAF3-1A4A-A83C-FD53ABC6EC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B5FF09-1E6A-524B-9821-91A9B32695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4761" y="2285832"/>
            <a:ext cx="2534478" cy="3429000"/>
          </a:xfrm>
          <a:solidFill>
            <a:schemeClr val="accent5"/>
          </a:solidFill>
        </p:spPr>
        <p:txBody>
          <a:bodyPr lIns="0" tIns="457200" rIns="0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Work Study Jobs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endParaRPr lang="en-US" sz="800" b="1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Earned Money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7DB629-BB1A-5C4C-BDF9-094D6F0C79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32732" y="2286000"/>
            <a:ext cx="2534478" cy="3429000"/>
          </a:xfrm>
          <a:solidFill>
            <a:schemeClr val="accent3"/>
          </a:solidFill>
        </p:spPr>
        <p:txBody>
          <a:bodyPr lIns="0" tIns="457200" rIns="0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Student Loans</a:t>
            </a: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br>
              <a:rPr lang="en-US" sz="1600" dirty="0">
                <a:solidFill>
                  <a:schemeClr val="bg1"/>
                </a:solidFill>
                <a:latin typeface="+mn-lt"/>
              </a:rPr>
            </a:b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Borrowed Money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BBDE6F95-CD49-CA49-BC61-3C59DC08D334}"/>
              </a:ext>
            </a:extLst>
          </p:cNvPr>
          <p:cNvSpPr txBox="1">
            <a:spLocks/>
          </p:cNvSpPr>
          <p:nvPr/>
        </p:nvSpPr>
        <p:spPr>
          <a:xfrm>
            <a:off x="734057" y="854964"/>
            <a:ext cx="7772400" cy="850392"/>
          </a:xfrm>
          <a:prstGeom prst="rect">
            <a:avLst/>
          </a:prstGeom>
        </p:spPr>
        <p:txBody>
          <a:bodyPr vert="horz" lIns="4572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en-US" dirty="0"/>
              <a:t>Components of an Offer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1C1EDDC-D1A3-B44C-BDA9-A209AAB45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84048"/>
            <a:ext cx="7772400" cy="338328"/>
          </a:xfrm>
        </p:spPr>
        <p:txBody>
          <a:bodyPr/>
          <a:lstStyle/>
          <a:p>
            <a:r>
              <a:rPr lang="en-US" dirty="0"/>
              <a:t>FA101</a:t>
            </a:r>
          </a:p>
          <a:p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9D9D75D-3374-F943-B87C-509BE32C0319}"/>
              </a:ext>
            </a:extLst>
          </p:cNvPr>
          <p:cNvSpPr>
            <a:spLocks noGrp="1"/>
          </p:cNvSpPr>
          <p:nvPr/>
        </p:nvSpPr>
        <p:spPr>
          <a:xfrm>
            <a:off x="685800" y="2286000"/>
            <a:ext cx="2534285" cy="3429000"/>
          </a:xfrm>
          <a:prstGeom prst="rect">
            <a:avLst/>
          </a:prstGeom>
          <a:solidFill>
            <a:srgbClr val="007360"/>
          </a:solidFill>
        </p:spPr>
        <p:txBody>
          <a:bodyPr vert="horz" lIns="0" tIns="320040" rIns="0" bIns="182880" rtlCol="0" anchor="t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b="1" kern="1200" dirty="0">
                <a:solidFill>
                  <a:srgbClr val="FFFF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Scholarships &amp; Grants</a:t>
            </a: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endParaRPr lang="en-US" sz="2000" b="1" dirty="0">
              <a:solidFill>
                <a:srgbClr val="FFFF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endParaRPr lang="en-US" sz="2000" b="1" dirty="0">
              <a:solidFill>
                <a:srgbClr val="FFFFF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endParaRPr lang="en-US" sz="2000" b="1" dirty="0">
              <a:solidFill>
                <a:srgbClr val="FFFF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endParaRPr lang="en-US" sz="2000" b="1" dirty="0">
              <a:solidFill>
                <a:srgbClr val="FFFF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Free Money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r="4436" b="4436"/>
          <a:stretch/>
        </p:blipFill>
        <p:spPr>
          <a:xfrm>
            <a:off x="1571941" y="3617896"/>
            <a:ext cx="929107" cy="847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12" y="3642742"/>
            <a:ext cx="887091" cy="822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819" y="3567635"/>
            <a:ext cx="909585" cy="8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2" grpId="0" uiExpand="1" build="p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1EB2-7D9C-9B46-9C5C-01607B23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Runiewicz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58138-C610-0040-82D5-9B49F9F5F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3DA24-6646-914E-A9BE-C8C6707CA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B48D7A-E8D9-0441-A754-AC2491D33F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2280" y="2761407"/>
            <a:ext cx="3578703" cy="35896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314.935.5900</a:t>
            </a:r>
          </a:p>
          <a:p>
            <a:pPr marL="0" indent="0">
              <a:buNone/>
            </a:pPr>
            <a:r>
              <a:rPr lang="en-US" dirty="0"/>
              <a:t>Financial@wustl.edu</a:t>
            </a:r>
          </a:p>
          <a:p>
            <a:pPr marL="0" indent="0">
              <a:buNone/>
            </a:pPr>
            <a:r>
              <a:rPr lang="en-US" dirty="0"/>
              <a:t>Financialaid.wustl.edu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C8C81D-240E-0046-B04B-EF5AF82866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2280" y="2057400"/>
            <a:ext cx="4501719" cy="457200"/>
          </a:xfrm>
        </p:spPr>
        <p:txBody>
          <a:bodyPr/>
          <a:lstStyle/>
          <a:p>
            <a:r>
              <a:rPr lang="en-US" sz="2000" dirty="0"/>
              <a:t>Assistant Vice Provost &amp; Director</a:t>
            </a:r>
            <a:br>
              <a:rPr lang="en-US" sz="2000" dirty="0"/>
            </a:br>
            <a:r>
              <a:rPr lang="en-US" sz="2000" dirty="0"/>
              <a:t>Student Financial Services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70" y="1600200"/>
            <a:ext cx="2994053" cy="449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0989-5831-DD4E-8BEC-6B2A059B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786237"/>
            <a:ext cx="7772399" cy="850392"/>
          </a:xfrm>
        </p:spPr>
        <p:txBody>
          <a:bodyPr/>
          <a:lstStyle/>
          <a:p>
            <a:r>
              <a:rPr lang="en-US" sz="3500" dirty="0"/>
              <a:t>Other Ways Families Pay for College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3F1ED-89AA-3B49-8DB3-0C6858CAB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505A93-3FDB-C048-B9F7-85783E4C7C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974" y="2286000"/>
            <a:ext cx="3657600" cy="809469"/>
          </a:xfrm>
          <a:solidFill>
            <a:schemeClr val="accent1"/>
          </a:solidFill>
          <a:ln w="38100">
            <a:noFill/>
          </a:ln>
        </p:spPr>
        <p:txBody>
          <a:bodyPr lIns="1097280" tIns="0" rIns="0" bIns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529 College Savings Plans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054B31-51CD-5C44-92DF-29699945E0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8974" y="3239723"/>
            <a:ext cx="3657600" cy="809469"/>
          </a:xfrm>
          <a:solidFill>
            <a:schemeClr val="accent1"/>
          </a:solidFill>
          <a:ln w="38100">
            <a:noFill/>
          </a:ln>
        </p:spPr>
        <p:txBody>
          <a:bodyPr lIns="1097280" tIns="0" rIns="0" bIns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Pre-Paid Tuition Plans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73DFD4-22A9-0842-9781-15617AA54D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974" y="4189100"/>
            <a:ext cx="3657600" cy="809469"/>
          </a:xfrm>
          <a:solidFill>
            <a:schemeClr val="accent1"/>
          </a:solidFill>
          <a:ln w="38100">
            <a:noFill/>
          </a:ln>
        </p:spPr>
        <p:txBody>
          <a:bodyPr lIns="1097280" tIns="0" rIns="0" bIns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Federal PLUS (Parent) Loans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7F15747-3424-7B4F-B45D-7EA1C4639861}"/>
              </a:ext>
            </a:extLst>
          </p:cNvPr>
          <p:cNvSpPr txBox="1">
            <a:spLocks/>
          </p:cNvSpPr>
          <p:nvPr/>
        </p:nvSpPr>
        <p:spPr>
          <a:xfrm>
            <a:off x="4797425" y="2286000"/>
            <a:ext cx="3657600" cy="81381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vert="horz" lIns="1005840" tIns="0" rIns="0" bIns="0" rtlCol="0" anchor="ctr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Private/Alternative Loans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AF7F45B-E83D-3645-A212-877E1D36E01A}"/>
              </a:ext>
            </a:extLst>
          </p:cNvPr>
          <p:cNvSpPr txBox="1">
            <a:spLocks/>
          </p:cNvSpPr>
          <p:nvPr/>
        </p:nvSpPr>
        <p:spPr>
          <a:xfrm>
            <a:off x="4797425" y="3233928"/>
            <a:ext cx="3657600" cy="81381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vert="horz" lIns="1005840" tIns="0" rIns="0" bIns="0" rtlCol="0" anchor="ctr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Monthly Payment Plans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26D61-7D6B-4B4F-AF02-77F2910C52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3114F90-4232-1749-A000-4FF8456F5E03}"/>
              </a:ext>
            </a:extLst>
          </p:cNvPr>
          <p:cNvSpPr txBox="1">
            <a:spLocks/>
          </p:cNvSpPr>
          <p:nvPr/>
        </p:nvSpPr>
        <p:spPr>
          <a:xfrm>
            <a:off x="688975" y="2286000"/>
            <a:ext cx="813816" cy="8094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vert="horz" lIns="1097280" tIns="0" rIns="0" bIns="0" rtlCol="0" anchor="ctr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dirty="0">
              <a:latin typeface="+mn-lt"/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7D956-AAB0-044F-8E35-CD85A46DCD55}"/>
              </a:ext>
            </a:extLst>
          </p:cNvPr>
          <p:cNvSpPr txBox="1">
            <a:spLocks/>
          </p:cNvSpPr>
          <p:nvPr/>
        </p:nvSpPr>
        <p:spPr>
          <a:xfrm>
            <a:off x="688975" y="3235377"/>
            <a:ext cx="813816" cy="8094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vert="horz" lIns="1097280" tIns="0" rIns="0" bIns="0" rtlCol="0" anchor="ctr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dirty="0"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AA1B13E-BB31-6C4B-B6B3-0CDBF2F87489}"/>
              </a:ext>
            </a:extLst>
          </p:cNvPr>
          <p:cNvSpPr txBox="1">
            <a:spLocks/>
          </p:cNvSpPr>
          <p:nvPr/>
        </p:nvSpPr>
        <p:spPr>
          <a:xfrm>
            <a:off x="688975" y="4184754"/>
            <a:ext cx="813816" cy="8094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vert="horz" lIns="1097280" tIns="0" rIns="0" bIns="0" rtlCol="0" anchor="ctr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dirty="0">
              <a:latin typeface="+mn-lt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B183CD8-706E-5044-B2AF-8C5253274626}"/>
              </a:ext>
            </a:extLst>
          </p:cNvPr>
          <p:cNvSpPr txBox="1">
            <a:spLocks/>
          </p:cNvSpPr>
          <p:nvPr/>
        </p:nvSpPr>
        <p:spPr>
          <a:xfrm>
            <a:off x="4797425" y="2286000"/>
            <a:ext cx="813816" cy="8094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vert="horz" lIns="1097280" tIns="0" rIns="0" bIns="0" rtlCol="0" anchor="ctr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dirty="0">
              <a:latin typeface="+mn-lt"/>
            </a:endParaRP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D900A458-B8CC-5C40-B919-9BE690BCA6D2}"/>
              </a:ext>
            </a:extLst>
          </p:cNvPr>
          <p:cNvSpPr txBox="1">
            <a:spLocks/>
          </p:cNvSpPr>
          <p:nvPr/>
        </p:nvSpPr>
        <p:spPr>
          <a:xfrm>
            <a:off x="4797425" y="3235377"/>
            <a:ext cx="813816" cy="8094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vert="horz" lIns="1097280" tIns="0" rIns="0" bIns="0" rtlCol="0" anchor="ctr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dirty="0">
              <a:latin typeface="+mn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B5CE0AD-A5F7-0446-8ADA-4CCCC51C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49" y="5353779"/>
            <a:ext cx="404495" cy="3879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24A6086-DCEB-CC45-A1FE-127596D5E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35" y="3538037"/>
            <a:ext cx="404495" cy="338455"/>
          </a:xfrm>
          <a:prstGeom prst="rect">
            <a:avLst/>
          </a:prstGeom>
        </p:spPr>
      </p:pic>
      <p:pic>
        <p:nvPicPr>
          <p:cNvPr id="28" name="Graphic 27" descr="Loan">
            <a:extLst>
              <a:ext uri="{FF2B5EF4-FFF2-40B4-BE49-F238E27FC236}">
                <a16:creationId xmlns:a16="http://schemas.microsoft.com/office/drawing/2014/main" id="{D21F5C96-999E-2741-A6B6-6E98215FB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487" y="4300296"/>
            <a:ext cx="650361" cy="650361"/>
          </a:xfrm>
          <a:prstGeom prst="rect">
            <a:avLst/>
          </a:prstGeom>
        </p:spPr>
      </p:pic>
      <p:pic>
        <p:nvPicPr>
          <p:cNvPr id="31" name="Graphic 30" descr="Piggy Bank">
            <a:extLst>
              <a:ext uri="{FF2B5EF4-FFF2-40B4-BE49-F238E27FC236}">
                <a16:creationId xmlns:a16="http://schemas.microsoft.com/office/drawing/2014/main" id="{7593EDBF-5338-B445-AA20-7A2247CD0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887" y="2392668"/>
            <a:ext cx="649846" cy="649846"/>
          </a:xfrm>
          <a:prstGeom prst="rect">
            <a:avLst/>
          </a:prstGeom>
        </p:spPr>
      </p:pic>
      <p:pic>
        <p:nvPicPr>
          <p:cNvPr id="38" name="Graphic 37" descr="Loan">
            <a:extLst>
              <a:ext uri="{FF2B5EF4-FFF2-40B4-BE49-F238E27FC236}">
                <a16:creationId xmlns:a16="http://schemas.microsoft.com/office/drawing/2014/main" id="{37783398-4A78-F741-8689-D770D39F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8126" y="2445108"/>
            <a:ext cx="650361" cy="650361"/>
          </a:xfrm>
          <a:prstGeom prst="rect">
            <a:avLst/>
          </a:prstGeom>
        </p:spPr>
      </p:pic>
      <p:pic>
        <p:nvPicPr>
          <p:cNvPr id="33" name="Graphic 32" descr="Monthly calendar">
            <a:extLst>
              <a:ext uri="{FF2B5EF4-FFF2-40B4-BE49-F238E27FC236}">
                <a16:creationId xmlns:a16="http://schemas.microsoft.com/office/drawing/2014/main" id="{1CE62983-075B-8D46-9279-BBC52AEF85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2506" y="3244108"/>
            <a:ext cx="792005" cy="792005"/>
          </a:xfrm>
          <a:prstGeom prst="rect">
            <a:avLst/>
          </a:prstGeom>
        </p:spPr>
      </p:pic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494C92C-0692-1349-B911-77330FCB0B3B}"/>
              </a:ext>
            </a:extLst>
          </p:cNvPr>
          <p:cNvSpPr txBox="1">
            <a:spLocks/>
          </p:cNvSpPr>
          <p:nvPr/>
        </p:nvSpPr>
        <p:spPr>
          <a:xfrm>
            <a:off x="4797425" y="4180407"/>
            <a:ext cx="3657600" cy="81381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vert="horz" lIns="1005840" tIns="0" rIns="0" bIns="0" rtlCol="0" anchor="ctr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Parent Loans</a:t>
            </a:r>
          </a:p>
        </p:txBody>
      </p:sp>
      <p:pic>
        <p:nvPicPr>
          <p:cNvPr id="26" name="Graphic 25" descr="Monthly calendar">
            <a:extLst>
              <a:ext uri="{FF2B5EF4-FFF2-40B4-BE49-F238E27FC236}">
                <a16:creationId xmlns:a16="http://schemas.microsoft.com/office/drawing/2014/main" id="{3F6D0C81-F808-B04E-8F0D-5B386C04AB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2506" y="4190587"/>
            <a:ext cx="792005" cy="792005"/>
          </a:xfrm>
          <a:prstGeom prst="rect">
            <a:avLst/>
          </a:prstGeom>
        </p:spPr>
      </p:pic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ACAF9E-D385-C042-8435-758E835C8F1F}"/>
              </a:ext>
            </a:extLst>
          </p:cNvPr>
          <p:cNvSpPr txBox="1">
            <a:spLocks/>
          </p:cNvSpPr>
          <p:nvPr/>
        </p:nvSpPr>
        <p:spPr>
          <a:xfrm>
            <a:off x="4797425" y="4184754"/>
            <a:ext cx="813816" cy="8094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vert="horz" lIns="1097280" tIns="0" rIns="0" bIns="0" rtlCol="0" anchor="ctr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dirty="0">
              <a:latin typeface="+mn-lt"/>
            </a:endParaRPr>
          </a:p>
        </p:txBody>
      </p:sp>
      <p:pic>
        <p:nvPicPr>
          <p:cNvPr id="6" name="Graphic 5" descr="House">
            <a:extLst>
              <a:ext uri="{FF2B5EF4-FFF2-40B4-BE49-F238E27FC236}">
                <a16:creationId xmlns:a16="http://schemas.microsoft.com/office/drawing/2014/main" id="{F3FD62A8-B88C-0741-90FB-C65D56323F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75322" y="4160225"/>
            <a:ext cx="813816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1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1C766-5295-4942-A414-573F3F634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AC1F5-5F9F-6A4D-ADB0-9D46B4A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32" y="810768"/>
            <a:ext cx="7772400" cy="850392"/>
          </a:xfrm>
        </p:spPr>
        <p:txBody>
          <a:bodyPr/>
          <a:lstStyle/>
          <a:p>
            <a:r>
              <a:rPr lang="en-US" dirty="0"/>
              <a:t>Special Considerations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8177F-AECA-8347-8325-0D6E36846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112" y="1993392"/>
            <a:ext cx="4563138" cy="3886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2400" dirty="0">
              <a:latin typeface="+mn-lt"/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dirty="0">
                <a:latin typeface="+mn-lt"/>
              </a:rPr>
              <a:t>Early Decision/Action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2400" dirty="0">
                <a:latin typeface="+mn-lt"/>
              </a:rPr>
              <a:t>      - CSS PROFILE Schools</a:t>
            </a:r>
            <a:endParaRPr lang="en-US" sz="2400" dirty="0">
              <a:latin typeface="+mn-lt"/>
              <a:cs typeface="Arial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2400" dirty="0">
                <a:latin typeface="+mn-lt"/>
              </a:rPr>
              <a:t>      - FAFSA only Schools 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EA783-7145-6249-B57E-492F3A960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608D1-2D97-0F45-ADEA-BA44A3873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close up of a fence&#10;&#10;Description automatically generated">
            <a:extLst>
              <a:ext uri="{FF2B5EF4-FFF2-40B4-BE49-F238E27FC236}">
                <a16:creationId xmlns:a16="http://schemas.microsoft.com/office/drawing/2014/main" id="{AD9BC277-57DE-EF4A-8EEB-08283C336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7" r="8741" b="25858"/>
          <a:stretch/>
        </p:blipFill>
        <p:spPr>
          <a:xfrm>
            <a:off x="4797425" y="1600200"/>
            <a:ext cx="365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2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0989-5831-DD4E-8BEC-6B2A059B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67978"/>
            <a:ext cx="7513655" cy="850392"/>
          </a:xfrm>
        </p:spPr>
        <p:txBody>
          <a:bodyPr/>
          <a:lstStyle/>
          <a:p>
            <a:r>
              <a:rPr lang="en-US" dirty="0"/>
              <a:t>The 3 Cs of Financial Assistance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3F1ED-89AA-3B49-8DB3-0C6858CAB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5582" y="6237929"/>
            <a:ext cx="3886200" cy="365125"/>
          </a:xfrm>
        </p:spPr>
        <p:txBody>
          <a:bodyPr/>
          <a:lstStyle/>
          <a:p>
            <a:r>
              <a:rPr lang="en-US"/>
              <a:t>WASHINGTON UNIVERSITY STUDENT FINANCIAL SERVICES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BFC8BC-6CDF-7D4A-8702-47EFE38D21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455866"/>
            <a:ext cx="2532888" cy="310896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Consider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Value &amp; Fit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9138" y="2455866"/>
            <a:ext cx="2532888" cy="3108960"/>
          </a:xfrm>
          <a:prstGeom prst="rect">
            <a:avLst/>
          </a:prstGeom>
          <a:solidFill>
            <a:srgbClr val="0073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Communicate </a:t>
            </a:r>
            <a:r>
              <a:rPr lang="en-US" sz="2400" i="1" dirty="0">
                <a:solidFill>
                  <a:schemeClr val="bg1"/>
                </a:solidFill>
              </a:rPr>
              <a:t>Your 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91783-416F-1395-0AE6-45916315CB76}"/>
              </a:ext>
            </a:extLst>
          </p:cNvPr>
          <p:cNvSpPr txBox="1">
            <a:spLocks/>
          </p:cNvSpPr>
          <p:nvPr/>
        </p:nvSpPr>
        <p:spPr>
          <a:xfrm>
            <a:off x="6100409" y="2455866"/>
            <a:ext cx="2532888" cy="3108960"/>
          </a:xfrm>
          <a:prstGeom prst="rect">
            <a:avLst/>
          </a:prstGeom>
          <a:solidFill>
            <a:srgbClr val="D15F2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Connect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with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21265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BDF51-D9B3-7B4E-B243-F88DC9828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2133600"/>
            <a:ext cx="7769225" cy="2514600"/>
          </a:xfrm>
        </p:spPr>
        <p:txBody>
          <a:bodyPr/>
          <a:lstStyle/>
          <a:p>
            <a:r>
              <a:rPr lang="en-US" sz="20000" b="1" spc="300" dirty="0">
                <a:latin typeface="Georgia" panose="02040502050405020303" pitchFamily="18" charset="0"/>
              </a:rPr>
              <a:t>Q</a:t>
            </a:r>
            <a:r>
              <a:rPr lang="en-US" sz="17000" b="1" spc="-900" dirty="0">
                <a:latin typeface="Georgia" panose="02040502050405020303" pitchFamily="18" charset="0"/>
              </a:rPr>
              <a:t>&amp;</a:t>
            </a:r>
            <a:r>
              <a:rPr lang="en-US" sz="20000" b="1" dirty="0">
                <a:latin typeface="Georgia" panose="02040502050405020303" pitchFamily="18" charset="0"/>
              </a:rPr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95D253-A68F-2247-817E-5C85509CBDAE}"/>
              </a:ext>
            </a:extLst>
          </p:cNvPr>
          <p:cNvSpPr/>
          <p:nvPr/>
        </p:nvSpPr>
        <p:spPr>
          <a:xfrm>
            <a:off x="988044" y="5952806"/>
            <a:ext cx="3062319" cy="288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24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6CEB-1F2C-B34F-BEF8-6490E86B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621792"/>
            <a:ext cx="7403688" cy="850392"/>
          </a:xfrm>
        </p:spPr>
        <p:txBody>
          <a:bodyPr/>
          <a:lstStyle/>
          <a:p>
            <a:r>
              <a:rPr lang="en-US" dirty="0"/>
              <a:t>Connect with Us!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484593-FA07-4748-BA8A-4031ACE8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317" y="2148840"/>
            <a:ext cx="685800" cy="68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4FD6AA-A609-0647-9FD1-7BFD73D13E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06" y="5004265"/>
            <a:ext cx="365760" cy="365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45CB34-42E0-3C4A-BBE9-731523B8D8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06" y="4239659"/>
            <a:ext cx="365760" cy="3657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87A549-3C8C-484F-93A5-8F0EB406AF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06" y="3560081"/>
            <a:ext cx="365760" cy="3858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08D2C0-8210-3943-AAD7-64E9EF4CEF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06" y="2903074"/>
            <a:ext cx="365760" cy="365760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AC53055-091E-F84C-9159-2EB6827FE33D}"/>
              </a:ext>
            </a:extLst>
          </p:cNvPr>
          <p:cNvSpPr txBox="1">
            <a:spLocks/>
          </p:cNvSpPr>
          <p:nvPr/>
        </p:nvSpPr>
        <p:spPr>
          <a:xfrm>
            <a:off x="6456227" y="2942019"/>
            <a:ext cx="2344873" cy="3134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spc="30" dirty="0"/>
              <a:t>WASHUADMISSIONS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200" spc="3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spc="30" dirty="0"/>
              <a:t>#WASHUADMISSIONS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200" spc="3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spc="30" dirty="0"/>
              <a:t>WUSTL Official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200" spc="3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spc="30" dirty="0"/>
              <a:t>Washington University</a:t>
            </a:r>
            <a:br>
              <a:rPr lang="en-US" sz="1200" spc="30" dirty="0"/>
            </a:br>
            <a:r>
              <a:rPr lang="en-US" sz="1200" spc="30" dirty="0"/>
              <a:t>In St. Louis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87E94C-27A8-4F4B-B6DB-256E1AAC41D3}"/>
              </a:ext>
            </a:extLst>
          </p:cNvPr>
          <p:cNvCxnSpPr>
            <a:cxnSpLocks/>
          </p:cNvCxnSpPr>
          <p:nvPr/>
        </p:nvCxnSpPr>
        <p:spPr>
          <a:xfrm>
            <a:off x="5428658" y="2902508"/>
            <a:ext cx="0" cy="3035808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C231E35-EEEA-0B43-AF7C-775773659E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1559" y="2885396"/>
            <a:ext cx="3835225" cy="22299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cs typeface="Calibri"/>
              </a:rPr>
              <a:t>WashU Student Financial Services</a:t>
            </a:r>
            <a:br>
              <a:rPr lang="en-US" b="1" dirty="0">
                <a:cs typeface="Calibri"/>
              </a:rPr>
            </a:br>
            <a:r>
              <a:rPr lang="en-US" dirty="0">
                <a:cs typeface="Calibri"/>
              </a:rPr>
              <a:t>888.547.6670 or 314.935.5900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financialaid.wustl.edu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financial@wustl.edu</a:t>
            </a:r>
          </a:p>
          <a:p>
            <a:pPr>
              <a:lnSpc>
                <a:spcPct val="100000"/>
              </a:lnSpc>
            </a:pPr>
            <a:r>
              <a:rPr lang="en-US" b="1" dirty="0">
                <a:cs typeface="Calibri"/>
              </a:rPr>
              <a:t>WashU Undergraduate Admissions</a:t>
            </a:r>
            <a:br>
              <a:rPr lang="en-US" b="1" dirty="0">
                <a:cs typeface="Calibri"/>
              </a:rPr>
            </a:br>
            <a:r>
              <a:rPr lang="en-US" dirty="0">
                <a:cs typeface="Calibri"/>
              </a:rPr>
              <a:t>800.638.0700 or 314.935.6000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admissions.wustl.edu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admissions@wustl.edu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4610E2-9A53-264A-A46F-34214D882780}"/>
              </a:ext>
            </a:extLst>
          </p:cNvPr>
          <p:cNvSpPr/>
          <p:nvPr/>
        </p:nvSpPr>
        <p:spPr>
          <a:xfrm>
            <a:off x="988044" y="5952806"/>
            <a:ext cx="3062319" cy="288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5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1C766-5295-4942-A414-573F3F634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STUDENT FINANCIAL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AC1F5-5F9F-6A4D-ADB0-9D46B4A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92" y="749808"/>
            <a:ext cx="7403688" cy="850392"/>
          </a:xfrm>
        </p:spPr>
        <p:txBody>
          <a:bodyPr/>
          <a:lstStyle/>
          <a:p>
            <a:r>
              <a:rPr lang="en-US" dirty="0"/>
              <a:t>What is Financial Assistance?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8177F-AECA-8347-8325-0D6E36846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6957" y="1877786"/>
            <a:ext cx="5105763" cy="88174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Financial assistance is money to help pay for college or trade school.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EA783-7145-6249-B57E-492F3A960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608D1-2D97-0F45-ADEA-BA44A3873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indoor, table, sitting, person&#10;&#10;Description automatically generated">
            <a:extLst>
              <a:ext uri="{FF2B5EF4-FFF2-40B4-BE49-F238E27FC236}">
                <a16:creationId xmlns:a16="http://schemas.microsoft.com/office/drawing/2014/main" id="{EDF98749-E19D-A34F-9506-5F072C398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99" r="24624" b="3226"/>
          <a:stretch/>
        </p:blipFill>
        <p:spPr>
          <a:xfrm>
            <a:off x="4800600" y="1600200"/>
            <a:ext cx="3708764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556" y="2782330"/>
            <a:ext cx="39678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Assistance can come from:</a:t>
            </a: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colleges and universities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state where you live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U.S. federal government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 nonprofit or private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80A60-FAF3-1A4A-A83C-FD53ABC6EC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STUDENT FINANCIAL SERVICES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540D8B-CB10-1248-B39D-7CA67D4951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4626" y="1989511"/>
            <a:ext cx="2977155" cy="3912525"/>
          </a:xfrm>
          <a:solidFill>
            <a:srgbClr val="007360"/>
          </a:solidFill>
        </p:spPr>
        <p:txBody>
          <a:bodyPr lIns="228600" tIns="182880" rIns="182880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Merit-based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	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Awarded to students who demonstrate a high level of achievement in:  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</a:rPr>
              <a:t> - academics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 - athletics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</a:rPr>
              <a:t> - arts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</a:rPr>
              <a:t> - leadership</a:t>
            </a:r>
          </a:p>
          <a:p>
            <a:pPr marL="0" indent="0">
              <a:spcAft>
                <a:spcPts val="1200"/>
              </a:spcAft>
              <a:buNone/>
            </a:pP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Family financial information is not taken into consideration.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7DB629-BB1A-5C4C-BDF9-094D6F0C79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6180" y="1989510"/>
            <a:ext cx="2977155" cy="3912525"/>
          </a:xfrm>
          <a:solidFill>
            <a:schemeClr val="accent3"/>
          </a:solidFill>
        </p:spPr>
        <p:txBody>
          <a:bodyPr lIns="228600" tIns="182880" rIns="182880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Need-based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Awarded to students based on their demonstrated financial need.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Financial need is determined based on student and parent financial information from the CSS Profile (if applicable) &amp; FAFSA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A166376F-6EFD-DC4B-B665-387530BF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73" y="740664"/>
            <a:ext cx="7641253" cy="850392"/>
          </a:xfrm>
        </p:spPr>
        <p:txBody>
          <a:bodyPr/>
          <a:lstStyle/>
          <a:p>
            <a:r>
              <a:rPr lang="en-US" dirty="0"/>
              <a:t>Types of Aid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295019E-664F-3245-96BA-57A67EBE6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1C766-5295-4942-A414-573F3F634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AC1F5-5F9F-6A4D-ADB0-9D46B4A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3294"/>
            <a:ext cx="8141112" cy="850392"/>
          </a:xfrm>
        </p:spPr>
        <p:txBody>
          <a:bodyPr/>
          <a:lstStyle/>
          <a:p>
            <a:r>
              <a:rPr lang="en-US" sz="3200" dirty="0"/>
              <a:t>How to Apply for Merit–based Assistance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8177F-AECA-8347-8325-0D6E36846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109" y="2149813"/>
            <a:ext cx="4162891" cy="406129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The Merit-based application process varies by college or university: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dirty="0">
                <a:latin typeface="+mn-lt"/>
              </a:rPr>
              <a:t>Automatic</a:t>
            </a:r>
          </a:p>
          <a:p>
            <a:r>
              <a:rPr lang="en-US" sz="2400" dirty="0">
                <a:latin typeface="+mn-lt"/>
              </a:rPr>
              <a:t>Separate Application</a:t>
            </a:r>
          </a:p>
          <a:p>
            <a:r>
              <a:rPr lang="en-US" sz="2400" dirty="0">
                <a:latin typeface="+mn-lt"/>
              </a:rPr>
              <a:t>Both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EA783-7145-6249-B57E-492F3A960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90577"/>
            <a:ext cx="7772400" cy="338328"/>
          </a:xfrm>
        </p:spPr>
        <p:txBody>
          <a:bodyPr/>
          <a:lstStyle/>
          <a:p>
            <a:r>
              <a:rPr lang="en-US" dirty="0"/>
              <a:t>FA101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608D1-2D97-0F45-ADEA-BA44A3873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building with a metal fence&#10;&#10;Description automatically generated">
            <a:extLst>
              <a:ext uri="{FF2B5EF4-FFF2-40B4-BE49-F238E27FC236}">
                <a16:creationId xmlns:a16="http://schemas.microsoft.com/office/drawing/2014/main" id="{5A80F674-BECA-0049-BB1F-069E44081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95" r="24205" b="16279"/>
          <a:stretch/>
        </p:blipFill>
        <p:spPr>
          <a:xfrm>
            <a:off x="4800600" y="1600200"/>
            <a:ext cx="365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1C766-5295-4942-A414-573F3F634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AC1F5-5F9F-6A4D-ADB0-9D46B4A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36" y="850081"/>
            <a:ext cx="7960179" cy="850392"/>
          </a:xfrm>
        </p:spPr>
        <p:txBody>
          <a:bodyPr/>
          <a:lstStyle/>
          <a:p>
            <a:r>
              <a:rPr lang="en-US" sz="3200" dirty="0"/>
              <a:t>How to Apply for Need-based Assistance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8177F-AECA-8347-8325-0D6E36846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818" y="3830319"/>
            <a:ext cx="4023719" cy="2851247"/>
          </a:xfrm>
        </p:spPr>
        <p:txBody>
          <a:bodyPr/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2000" b="1" dirty="0">
                <a:latin typeface="+mn-lt"/>
              </a:rPr>
              <a:t>FAFSA</a:t>
            </a:r>
            <a:r>
              <a:rPr lang="en-US" sz="2000" dirty="0">
                <a:latin typeface="+mn-lt"/>
              </a:rPr>
              <a:t>: Free Application for Federal Student Aid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>
                <a:latin typeface="+mn-lt"/>
              </a:rPr>
              <a:t>Custodial households complete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>
                <a:latin typeface="+mn-lt"/>
              </a:rPr>
              <a:t>Delay for 2024-2025. Form opens on December 31, 2023</a:t>
            </a:r>
          </a:p>
          <a:p>
            <a:pPr marL="0" lvl="0" indent="0" algn="ctr">
              <a:buClr>
                <a:srgbClr val="808080"/>
              </a:buClr>
              <a:buNone/>
              <a:defRPr/>
            </a:pPr>
            <a:endParaRPr lang="en-US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EA783-7145-6249-B57E-492F3A960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</p:txBody>
      </p:sp>
      <p:pic>
        <p:nvPicPr>
          <p:cNvPr id="21" name="Picture 20" descr="A group of people in a room&#10;&#10;Description automatically generated">
            <a:extLst>
              <a:ext uri="{FF2B5EF4-FFF2-40B4-BE49-F238E27FC236}">
                <a16:creationId xmlns:a16="http://schemas.microsoft.com/office/drawing/2014/main" id="{5A864957-E9F0-C846-B0DC-3E0370B68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7" t="15108" b="8686"/>
          <a:stretch/>
        </p:blipFill>
        <p:spPr>
          <a:xfrm>
            <a:off x="4800602" y="1600200"/>
            <a:ext cx="3768150" cy="4706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A6DBF-86C5-2F2D-3FAE-BADD044553C0}"/>
              </a:ext>
            </a:extLst>
          </p:cNvPr>
          <p:cNvSpPr txBox="1"/>
          <p:nvPr/>
        </p:nvSpPr>
        <p:spPr>
          <a:xfrm>
            <a:off x="461819" y="1880615"/>
            <a:ext cx="36708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CSS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Custodial &amp; Non-custodial households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Opened October 1</a:t>
            </a:r>
            <a:r>
              <a:rPr lang="en-US" sz="2000" baseline="30000" dirty="0"/>
              <a:t>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349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1C766-5295-4942-A414-573F3F634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WASHINGTON UNIVERSITY STUDENT FINANCIAL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AC1F5-5F9F-6A4D-ADB0-9D46B4A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8896"/>
            <a:ext cx="7772400" cy="850392"/>
          </a:xfrm>
        </p:spPr>
        <p:txBody>
          <a:bodyPr/>
          <a:lstStyle/>
          <a:p>
            <a:r>
              <a:rPr lang="en-US" dirty="0"/>
              <a:t>Financial Assistance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EA783-7145-6249-B57E-492F3A960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36896F4-4DC9-624C-B642-59CCEEE8B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751221"/>
              </p:ext>
            </p:extLst>
          </p:nvPr>
        </p:nvGraphicFramePr>
        <p:xfrm>
          <a:off x="498541" y="1627632"/>
          <a:ext cx="8146918" cy="4744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2979">
                  <a:extLst>
                    <a:ext uri="{9D8B030D-6E8A-4147-A177-3AD203B41FA5}">
                      <a16:colId xmlns:a16="http://schemas.microsoft.com/office/drawing/2014/main" val="3634812288"/>
                    </a:ext>
                  </a:extLst>
                </a:gridCol>
                <a:gridCol w="2559722">
                  <a:extLst>
                    <a:ext uri="{9D8B030D-6E8A-4147-A177-3AD203B41FA5}">
                      <a16:colId xmlns:a16="http://schemas.microsoft.com/office/drawing/2014/main" val="828062769"/>
                    </a:ext>
                  </a:extLst>
                </a:gridCol>
                <a:gridCol w="2624217">
                  <a:extLst>
                    <a:ext uri="{9D8B030D-6E8A-4147-A177-3AD203B41FA5}">
                      <a16:colId xmlns:a16="http://schemas.microsoft.com/office/drawing/2014/main" val="2588338074"/>
                    </a:ext>
                  </a:extLst>
                </a:gridCol>
              </a:tblGrid>
              <a:tr h="244560">
                <a:tc>
                  <a:txBody>
                    <a:bodyPr/>
                    <a:lstStyle/>
                    <a:p>
                      <a:endParaRPr lang="en-US" sz="1100" dirty="0"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+mj-lt"/>
                          <a:ea typeface="Source Sans Pro Black" panose="020B0803030403020204" pitchFamily="34" charset="0"/>
                          <a:cs typeface="Calibri" panose="020F0502020204030204" pitchFamily="34" charset="0"/>
                        </a:rPr>
                        <a:t>CSS PROFILE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ea typeface="Source Sans Pro Black" panose="020B0803030403020204" pitchFamily="34" charset="0"/>
                          <a:cs typeface="Calibri" panose="020F0502020204030204" pitchFamily="34" charset="0"/>
                        </a:rPr>
                        <a:t>FAFSA</a:t>
                      </a:r>
                    </a:p>
                  </a:txBody>
                  <a:tcPr>
                    <a:solidFill>
                      <a:srgbClr val="0073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614189"/>
                  </a:ext>
                </a:extLst>
              </a:tr>
              <a:tr h="51685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+mn-lt"/>
                          <a:ea typeface="Source Sans Pro Black" panose="020B0803030403020204" pitchFamily="34" charset="0"/>
                          <a:cs typeface="Calibri" panose="020F0502020204030204" pitchFamily="34" charset="0"/>
                        </a:rPr>
                        <a:t>Who submits?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Custodial household &amp; Non-custodial household</a:t>
                      </a:r>
                      <a:r>
                        <a:rPr lang="en-US" sz="1200" baseline="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baseline="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(if applicable)</a:t>
                      </a:r>
                      <a:endParaRPr lang="en-US" sz="1200" i="1" dirty="0">
                        <a:latin typeface="+mn-lt"/>
                        <a:ea typeface="Source Sans Pro Light" panose="020B04030304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Custodial household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63625"/>
                  </a:ext>
                </a:extLst>
              </a:tr>
              <a:tr h="54348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+mn-lt"/>
                          <a:ea typeface="Source Sans Pro Black" panose="020B080303040302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$25 application fee for</a:t>
                      </a:r>
                      <a:r>
                        <a:rPr lang="en-US" sz="1200" baseline="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 first school.  $16 for each additional school. </a:t>
                      </a:r>
                      <a:endParaRPr lang="en-US" sz="1200" i="1" dirty="0">
                        <a:latin typeface="+mn-lt"/>
                        <a:ea typeface="Source Sans Pro Light" panose="020B04030304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89153"/>
                  </a:ext>
                </a:extLst>
              </a:tr>
              <a:tr h="266415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+mn-lt"/>
                          <a:ea typeface="Source Sans Pro Black" panose="020B0803030403020204" pitchFamily="34" charset="0"/>
                          <a:cs typeface="Calibri" panose="020F0502020204030204" pitchFamily="34" charset="0"/>
                        </a:rPr>
                        <a:t>Type of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Institutional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Federal &amp;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08893"/>
                  </a:ext>
                </a:extLst>
              </a:tr>
              <a:tr h="690523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+mn-lt"/>
                          <a:ea typeface="Source Sans Pro Black" panose="020B0803030403020204" pitchFamily="34" charset="0"/>
                          <a:cs typeface="Calibri" panose="020F0502020204030204" pitchFamily="34" charset="0"/>
                        </a:rPr>
                        <a:t>Types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U.S. Citizen or Eligible</a:t>
                      </a:r>
                      <a:r>
                        <a:rPr lang="en-US" sz="1200" baseline="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 Noncitizen (U.S. Permanent Resident) &amp; International (includes DACA)</a:t>
                      </a:r>
                      <a:endParaRPr lang="en-US" sz="1200" dirty="0">
                        <a:latin typeface="+mn-lt"/>
                        <a:ea typeface="Source Sans Pro Light" panose="020B04030304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U.S. Citizen</a:t>
                      </a:r>
                      <a:r>
                        <a:rPr lang="en-US" sz="1200" baseline="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 or Eligible Noncitizen (U.S. Permanent Resident) </a:t>
                      </a:r>
                      <a:endParaRPr lang="en-US" sz="1200" dirty="0">
                        <a:latin typeface="+mn-lt"/>
                        <a:ea typeface="Source Sans Pro Light" panose="020B04030304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690604"/>
                  </a:ext>
                </a:extLst>
              </a:tr>
              <a:tr h="281286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+mn-lt"/>
                          <a:ea typeface="Source Sans Pro Black" panose="020B0803030403020204" pitchFamily="34" charset="0"/>
                          <a:cs typeface="Calibri" panose="020F0502020204030204" pitchFamily="34" charset="0"/>
                        </a:rPr>
                        <a:t>Estimated completion</a:t>
                      </a:r>
                      <a:r>
                        <a:rPr lang="en-US" sz="1400" b="1" baseline="0" dirty="0">
                          <a:latin typeface="+mn-lt"/>
                          <a:ea typeface="Source Sans Pro Black" panose="020B0803030403020204" pitchFamily="34" charset="0"/>
                          <a:cs typeface="Calibri" panose="020F0502020204030204" pitchFamily="34" charset="0"/>
                        </a:rPr>
                        <a:t> time</a:t>
                      </a:r>
                      <a:endParaRPr lang="en-US" sz="1400" b="1" dirty="0">
                        <a:latin typeface="+mn-lt"/>
                        <a:ea typeface="Source Sans Pro Black" panose="020B08030304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45 mins. to 2 hours (approx.)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30 minutes (approx.)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61416"/>
                  </a:ext>
                </a:extLst>
              </a:tr>
              <a:tr h="182009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+mn-lt"/>
                          <a:ea typeface="Source Sans Pro Black" panose="020B0803030403020204" pitchFamily="34" charset="0"/>
                          <a:cs typeface="Calibri" panose="020F0502020204030204" pitchFamily="34" charset="0"/>
                        </a:rPr>
                        <a:t>Fee Waiver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U.S. &amp;</a:t>
                      </a:r>
                      <a:r>
                        <a:rPr lang="en-US" sz="1100" baseline="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 Permanent Resident Applicants -  an automatic fee waiver is provided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families making up to $100,000 a year.</a:t>
                      </a:r>
                      <a:r>
                        <a:rPr lang="en-US" sz="11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1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    Both</a:t>
                      </a:r>
                      <a:r>
                        <a:rPr lang="en-US" sz="1100" baseline="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 custodial and non-custodial </a:t>
                      </a:r>
                    </a:p>
                    <a:p>
                      <a:r>
                        <a:rPr lang="en-US" sz="1100" baseline="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    households are eligible</a:t>
                      </a:r>
                      <a:endParaRPr lang="en-US" sz="1100" dirty="0">
                        <a:latin typeface="+mn-lt"/>
                        <a:ea typeface="Source Sans Pro Light" panose="020B0403030403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qualifies for an SAT fee waiver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is an orphan or ward of the court under the age of 24</a:t>
                      </a:r>
                      <a:endParaRPr lang="en-US" sz="1200" dirty="0">
                        <a:latin typeface="+mn-lt"/>
                        <a:ea typeface="Source Sans Pro Light" panose="020B04030304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296371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+mn-lt"/>
                          <a:ea typeface="Source Sans Pro Black" panose="020B0803030403020204" pitchFamily="34" charset="0"/>
                          <a:cs typeface="Calibri" panose="020F0502020204030204" pitchFamily="34" charset="0"/>
                        </a:rPr>
                        <a:t>Submission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Usually annually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Source Sans Pro Light" panose="020B0403030403020204" pitchFamily="34" charset="0"/>
                          <a:cs typeface="Calibri" panose="020F0502020204030204" pitchFamily="34" charset="0"/>
                        </a:rPr>
                        <a:t>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78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28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0989-5831-DD4E-8BEC-6B2A059B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77824"/>
            <a:ext cx="7403688" cy="850392"/>
          </a:xfrm>
        </p:spPr>
        <p:txBody>
          <a:bodyPr/>
          <a:lstStyle/>
          <a:p>
            <a:r>
              <a:rPr lang="en-US" dirty="0"/>
              <a:t>Determining Need-Based Aid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3F1ED-89AA-3B49-8DB3-0C6858CAB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STUDENT FINANCIAL SERVICES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BFC8BC-6CDF-7D4A-8702-47EFE38D21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  <a:p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39739C1-75B2-3440-A4F1-C16DFFDFF4EA}"/>
              </a:ext>
            </a:extLst>
          </p:cNvPr>
          <p:cNvSpPr txBox="1">
            <a:spLocks/>
          </p:cNvSpPr>
          <p:nvPr/>
        </p:nvSpPr>
        <p:spPr>
          <a:xfrm>
            <a:off x="685800" y="2734056"/>
            <a:ext cx="2534478" cy="2660904"/>
          </a:xfrm>
          <a:prstGeom prst="rect">
            <a:avLst/>
          </a:prstGeom>
          <a:solidFill>
            <a:schemeClr val="accent3"/>
          </a:solidFill>
        </p:spPr>
        <p:txBody>
          <a:bodyPr vert="horz" lIns="228600" tIns="182880" rIns="18288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Cost of Attendance</a:t>
            </a:r>
          </a:p>
          <a:p>
            <a:pPr algn="ctr"/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0D33ABB-1231-F940-8F2A-5A80387DFBF2}"/>
              </a:ext>
            </a:extLst>
          </p:cNvPr>
          <p:cNvSpPr txBox="1">
            <a:spLocks/>
          </p:cNvSpPr>
          <p:nvPr/>
        </p:nvSpPr>
        <p:spPr>
          <a:xfrm>
            <a:off x="3315372" y="2734056"/>
            <a:ext cx="2534478" cy="2660904"/>
          </a:xfrm>
          <a:prstGeom prst="rect">
            <a:avLst/>
          </a:prstGeom>
          <a:solidFill>
            <a:schemeClr val="accent5"/>
          </a:solidFill>
        </p:spPr>
        <p:txBody>
          <a:bodyPr vert="horz" lIns="228600" tIns="182880" rIns="182880" bIns="45720" rtlCol="0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Expected Family Contribution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EB7C2F47-EC9A-E744-BC69-A5393FBE775A}"/>
              </a:ext>
            </a:extLst>
          </p:cNvPr>
          <p:cNvSpPr txBox="1">
            <a:spLocks/>
          </p:cNvSpPr>
          <p:nvPr/>
        </p:nvSpPr>
        <p:spPr>
          <a:xfrm>
            <a:off x="5931089" y="2734056"/>
            <a:ext cx="2534478" cy="2660904"/>
          </a:xfrm>
          <a:prstGeom prst="rect">
            <a:avLst/>
          </a:prstGeom>
          <a:solidFill>
            <a:srgbClr val="007360"/>
          </a:solidFill>
        </p:spPr>
        <p:txBody>
          <a:bodyPr vert="horz" lIns="228600" tIns="182880" rIns="182880" bIns="45720" rtlCol="0">
            <a:noAutofit/>
          </a:bodyPr>
          <a:lstStyle>
            <a:lvl1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Demonstrated Need</a:t>
            </a:r>
          </a:p>
        </p:txBody>
      </p:sp>
    </p:spTree>
    <p:extLst>
      <p:ext uri="{BB962C8B-B14F-4D97-AF65-F5344CB8AC3E}">
        <p14:creationId xmlns:p14="http://schemas.microsoft.com/office/powerpoint/2010/main" val="33850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F996F1-0A39-4147-ACDB-33FBD30043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202C9E-9580-614C-AC01-2D8996E63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0" y="3714750"/>
            <a:ext cx="9144000" cy="3143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EA6A8F-FA59-EE45-978E-62B66FE8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43223"/>
            <a:ext cx="7403688" cy="850392"/>
          </a:xfrm>
        </p:spPr>
        <p:txBody>
          <a:bodyPr/>
          <a:lstStyle/>
          <a:p>
            <a:r>
              <a:rPr lang="en-US" dirty="0"/>
              <a:t>Cost of Attendance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7A155-1288-C649-B74F-42568DC41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FA101</a:t>
            </a:r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915438-1774-C745-BD37-86A552FCDB50}"/>
              </a:ext>
            </a:extLst>
          </p:cNvPr>
          <p:cNvSpPr txBox="1">
            <a:spLocks/>
          </p:cNvSpPr>
          <p:nvPr/>
        </p:nvSpPr>
        <p:spPr>
          <a:xfrm>
            <a:off x="688976" y="2789980"/>
            <a:ext cx="3657600" cy="685800"/>
          </a:xfrm>
          <a:prstGeom prst="rect">
            <a:avLst/>
          </a:prstGeom>
          <a:solidFill>
            <a:srgbClr val="007360"/>
          </a:solidFill>
        </p:spPr>
        <p:txBody>
          <a:bodyPr vert="horz" lIns="338328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1800" b="1" dirty="0">
                <a:solidFill>
                  <a:schemeClr val="bg1"/>
                </a:solidFill>
                <a:latin typeface="+mn-lt"/>
              </a:rPr>
              <a:t>Fees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7EE033-184E-BC4A-B03C-5FFF07704537}"/>
              </a:ext>
            </a:extLst>
          </p:cNvPr>
          <p:cNvSpPr txBox="1">
            <a:spLocks/>
          </p:cNvSpPr>
          <p:nvPr/>
        </p:nvSpPr>
        <p:spPr>
          <a:xfrm>
            <a:off x="685799" y="3522560"/>
            <a:ext cx="3657600" cy="685800"/>
          </a:xfrm>
          <a:prstGeom prst="rect">
            <a:avLst/>
          </a:prstGeom>
          <a:solidFill>
            <a:schemeClr val="accent4"/>
          </a:solidFill>
        </p:spPr>
        <p:txBody>
          <a:bodyPr vert="horz" lIns="338328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br>
              <a:rPr lang="en-US" sz="1200" b="1" dirty="0">
                <a:solidFill>
                  <a:schemeClr val="bg1"/>
                </a:solidFill>
                <a:latin typeface="+mn-lt"/>
              </a:rPr>
            </a:br>
            <a:r>
              <a:rPr lang="en-US" sz="1800" b="1" dirty="0">
                <a:solidFill>
                  <a:schemeClr val="bg1"/>
                </a:solidFill>
                <a:latin typeface="+mn-lt"/>
              </a:rPr>
              <a:t>Housing &amp; Food</a:t>
            </a:r>
            <a:br>
              <a:rPr lang="en-US" sz="1400" dirty="0">
                <a:solidFill>
                  <a:schemeClr val="bg1"/>
                </a:solidFill>
                <a:latin typeface="+mn-lt"/>
              </a:rPr>
            </a:b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927CF7B-E541-EA4B-9C2F-BD1DC487EAAF}"/>
              </a:ext>
            </a:extLst>
          </p:cNvPr>
          <p:cNvSpPr txBox="1">
            <a:spLocks/>
          </p:cNvSpPr>
          <p:nvPr/>
        </p:nvSpPr>
        <p:spPr>
          <a:xfrm>
            <a:off x="685800" y="2057400"/>
            <a:ext cx="9144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0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7E7F2C5-5078-AF44-A216-8DEC2D23C4E9}"/>
              </a:ext>
            </a:extLst>
          </p:cNvPr>
          <p:cNvSpPr txBox="1">
            <a:spLocks/>
          </p:cNvSpPr>
          <p:nvPr/>
        </p:nvSpPr>
        <p:spPr>
          <a:xfrm>
            <a:off x="685800" y="2789980"/>
            <a:ext cx="9144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0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F5A900F-609C-164E-8024-EC97317C671F}"/>
              </a:ext>
            </a:extLst>
          </p:cNvPr>
          <p:cNvSpPr txBox="1">
            <a:spLocks/>
          </p:cNvSpPr>
          <p:nvPr/>
        </p:nvSpPr>
        <p:spPr>
          <a:xfrm>
            <a:off x="685800" y="3522560"/>
            <a:ext cx="9144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0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BA9F53-2536-0C40-9E93-89F4AB428A74}"/>
              </a:ext>
            </a:extLst>
          </p:cNvPr>
          <p:cNvSpPr txBox="1">
            <a:spLocks/>
          </p:cNvSpPr>
          <p:nvPr/>
        </p:nvSpPr>
        <p:spPr>
          <a:xfrm>
            <a:off x="4800600" y="2057400"/>
            <a:ext cx="3657600" cy="685800"/>
          </a:xfrm>
          <a:prstGeom prst="rect">
            <a:avLst/>
          </a:prstGeom>
          <a:solidFill>
            <a:schemeClr val="accent3"/>
          </a:solidFill>
        </p:spPr>
        <p:txBody>
          <a:bodyPr vert="horz" lIns="338328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>
                <a:solidFill>
                  <a:schemeClr val="bg1"/>
                </a:solidFill>
                <a:latin typeface="+mn-lt"/>
              </a:rPr>
              <a:t>Books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625920-A2FC-8042-8F2F-5150B005221F}"/>
              </a:ext>
            </a:extLst>
          </p:cNvPr>
          <p:cNvSpPr txBox="1">
            <a:spLocks/>
          </p:cNvSpPr>
          <p:nvPr/>
        </p:nvSpPr>
        <p:spPr>
          <a:xfrm>
            <a:off x="4800600" y="2788151"/>
            <a:ext cx="3657600" cy="685800"/>
          </a:xfrm>
          <a:prstGeom prst="rect">
            <a:avLst/>
          </a:prstGeom>
          <a:solidFill>
            <a:schemeClr val="accent2"/>
          </a:solidFill>
        </p:spPr>
        <p:txBody>
          <a:bodyPr vert="horz" lIns="338328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>
                <a:solidFill>
                  <a:schemeClr val="bg1"/>
                </a:solidFill>
                <a:latin typeface="+mn-lt"/>
              </a:rPr>
              <a:t>Personal Expenses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B66302A-22AA-224B-AFF9-20D9D6AE505F}"/>
              </a:ext>
            </a:extLst>
          </p:cNvPr>
          <p:cNvSpPr txBox="1">
            <a:spLocks/>
          </p:cNvSpPr>
          <p:nvPr/>
        </p:nvSpPr>
        <p:spPr>
          <a:xfrm>
            <a:off x="4800600" y="3518903"/>
            <a:ext cx="3657600" cy="685800"/>
          </a:xfrm>
          <a:prstGeom prst="rect">
            <a:avLst/>
          </a:prstGeom>
          <a:solidFill>
            <a:schemeClr val="accent5"/>
          </a:solidFill>
        </p:spPr>
        <p:txBody>
          <a:bodyPr vert="horz" lIns="338328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>
                <a:solidFill>
                  <a:schemeClr val="bg1"/>
                </a:solidFill>
                <a:latin typeface="+mn-lt"/>
              </a:rPr>
              <a:t>Travel</a:t>
            </a:r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763159-1237-7343-BEA1-44C538E3B955}"/>
              </a:ext>
            </a:extLst>
          </p:cNvPr>
          <p:cNvSpPr txBox="1">
            <a:spLocks/>
          </p:cNvSpPr>
          <p:nvPr/>
        </p:nvSpPr>
        <p:spPr>
          <a:xfrm>
            <a:off x="4797426" y="2057400"/>
            <a:ext cx="9144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0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0BD2938-BD42-F246-BE82-6275C624F42A}"/>
              </a:ext>
            </a:extLst>
          </p:cNvPr>
          <p:cNvSpPr txBox="1">
            <a:spLocks/>
          </p:cNvSpPr>
          <p:nvPr/>
        </p:nvSpPr>
        <p:spPr>
          <a:xfrm>
            <a:off x="4797426" y="2788152"/>
            <a:ext cx="9144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0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0CFFDE7-1ACD-F34E-B852-DC5D91082C64}"/>
              </a:ext>
            </a:extLst>
          </p:cNvPr>
          <p:cNvSpPr txBox="1">
            <a:spLocks/>
          </p:cNvSpPr>
          <p:nvPr/>
        </p:nvSpPr>
        <p:spPr>
          <a:xfrm>
            <a:off x="4797426" y="3518903"/>
            <a:ext cx="9144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0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1BA9F53-2536-0C40-9E93-89F4AB428A74}"/>
              </a:ext>
            </a:extLst>
          </p:cNvPr>
          <p:cNvSpPr txBox="1">
            <a:spLocks/>
          </p:cNvSpPr>
          <p:nvPr/>
        </p:nvSpPr>
        <p:spPr>
          <a:xfrm>
            <a:off x="777240" y="2054948"/>
            <a:ext cx="3548060" cy="688252"/>
          </a:xfrm>
          <a:prstGeom prst="rect">
            <a:avLst/>
          </a:prstGeom>
          <a:solidFill>
            <a:srgbClr val="991316"/>
          </a:solidFill>
          <a:ln>
            <a:noFill/>
          </a:ln>
        </p:spPr>
        <p:txBody>
          <a:bodyPr vert="horz" lIns="338328" tIns="0" rIns="9144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Tuition	</a:t>
            </a:r>
          </a:p>
        </p:txBody>
      </p:sp>
    </p:spTree>
    <p:extLst>
      <p:ext uri="{BB962C8B-B14F-4D97-AF65-F5344CB8AC3E}">
        <p14:creationId xmlns:p14="http://schemas.microsoft.com/office/powerpoint/2010/main" val="12886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9" grpId="0" animBg="1"/>
    </p:bldLst>
  </p:timing>
</p:sld>
</file>

<file path=ppt/theme/theme1.xml><?xml version="1.0" encoding="utf-8"?>
<a:theme xmlns:a="http://schemas.openxmlformats.org/drawingml/2006/main" name="WashU Undergrad Admissions WashU Admissions Template">
  <a:themeElements>
    <a:clrScheme name="WUUA">
      <a:dk1>
        <a:srgbClr val="000000"/>
      </a:dk1>
      <a:lt1>
        <a:srgbClr val="FFFFFF"/>
      </a:lt1>
      <a:dk2>
        <a:srgbClr val="A51417"/>
      </a:dk2>
      <a:lt2>
        <a:srgbClr val="612426"/>
      </a:lt2>
      <a:accent1>
        <a:srgbClr val="007360"/>
      </a:accent1>
      <a:accent2>
        <a:srgbClr val="6C7373"/>
      </a:accent2>
      <a:accent3>
        <a:srgbClr val="D15F27"/>
      </a:accent3>
      <a:accent4>
        <a:srgbClr val="F8BE15"/>
      </a:accent4>
      <a:accent5>
        <a:srgbClr val="67C8C7"/>
      </a:accent5>
      <a:accent6>
        <a:srgbClr val="789B49"/>
      </a:accent6>
      <a:hlink>
        <a:srgbClr val="005F85"/>
      </a:hlink>
      <a:folHlink>
        <a:srgbClr val="173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1FA0437442841870927EEFB4A56BF" ma:contentTypeVersion="13" ma:contentTypeDescription="Create a new document." ma:contentTypeScope="" ma:versionID="4368489eaf27dbcb4f5a0ca8168cc484">
  <xsd:schema xmlns:xsd="http://www.w3.org/2001/XMLSchema" xmlns:xs="http://www.w3.org/2001/XMLSchema" xmlns:p="http://schemas.microsoft.com/office/2006/metadata/properties" xmlns:ns3="31db5f11-7d6f-4d14-8012-a245e8333164" xmlns:ns4="8d23c98d-188e-45f6-ab75-dd4a20795d08" targetNamespace="http://schemas.microsoft.com/office/2006/metadata/properties" ma:root="true" ma:fieldsID="d0d55c55e2c5f4e2ff6cadbcac2ce701" ns3:_="" ns4:_="">
    <xsd:import namespace="31db5f11-7d6f-4d14-8012-a245e8333164"/>
    <xsd:import namespace="8d23c98d-188e-45f6-ab75-dd4a20795d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b5f11-7d6f-4d14-8012-a245e8333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3c98d-188e-45f6-ab75-dd4a20795d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D56C1-A1BE-4B93-94BE-CED9D047453D}">
  <ds:schemaRefs>
    <ds:schemaRef ds:uri="http://purl.org/dc/terms/"/>
    <ds:schemaRef ds:uri="8d23c98d-188e-45f6-ab75-dd4a20795d08"/>
    <ds:schemaRef ds:uri="http://schemas.microsoft.com/office/2006/documentManagement/types"/>
    <ds:schemaRef ds:uri="31db5f11-7d6f-4d14-8012-a245e8333164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58B3D94-4F68-4FD5-A008-29ABCDB54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141D34-9583-4A0F-AD1E-6262BB4CB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b5f11-7d6f-4d14-8012-a245e8333164"/>
    <ds:schemaRef ds:uri="8d23c98d-188e-45f6-ab75-dd4a20795d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13640</TotalTime>
  <Words>1333</Words>
  <Application>Microsoft Office PowerPoint</Application>
  <PresentationFormat>On-screen Show (4:3)</PresentationFormat>
  <Paragraphs>315</Paragraphs>
  <Slides>24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Source Sans Pro</vt:lpstr>
      <vt:lpstr>Source Sans Pro Light</vt:lpstr>
      <vt:lpstr>WashU Undergrad Admissions WashU Admissions Template</vt:lpstr>
      <vt:lpstr>PowerPoint Presentation</vt:lpstr>
      <vt:lpstr>Mike Runiewicz </vt:lpstr>
      <vt:lpstr>What is Financial Assistance?</vt:lpstr>
      <vt:lpstr>Types of Aid </vt:lpstr>
      <vt:lpstr>How to Apply for Merit–based Assistance</vt:lpstr>
      <vt:lpstr>How to Apply for Need-based Assistance</vt:lpstr>
      <vt:lpstr>Financial Assistance Applications</vt:lpstr>
      <vt:lpstr>Determining Need-Based Aid</vt:lpstr>
      <vt:lpstr>Cost of Attendance  </vt:lpstr>
      <vt:lpstr>Expected Family Contribution (EFC)</vt:lpstr>
      <vt:lpstr>How EFC is Determined</vt:lpstr>
      <vt:lpstr>Need-based Financial Aid Formula</vt:lpstr>
      <vt:lpstr>Need-based Financial Assistance Formula</vt:lpstr>
      <vt:lpstr>Custodial Forms – What to include</vt:lpstr>
      <vt:lpstr>What is FAFSA Simplification?</vt:lpstr>
      <vt:lpstr>FAFSA Simplification </vt:lpstr>
      <vt:lpstr>Non-Custodial Form – What to include</vt:lpstr>
      <vt:lpstr>What is my cost?</vt:lpstr>
      <vt:lpstr>PowerPoint Presentation</vt:lpstr>
      <vt:lpstr>Other Ways Families Pay for College</vt:lpstr>
      <vt:lpstr>Special Considerations</vt:lpstr>
      <vt:lpstr>The 3 Cs of Financial Assistance</vt:lpstr>
      <vt:lpstr>PowerPoint Presentation</vt:lpstr>
      <vt:lpstr>Connect with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Runiewicz, Michael</cp:lastModifiedBy>
  <cp:revision>2144</cp:revision>
  <dcterms:created xsi:type="dcterms:W3CDTF">2018-11-30T16:12:15Z</dcterms:created>
  <dcterms:modified xsi:type="dcterms:W3CDTF">2023-11-08T14:26:40Z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0x0101008361FA0437442841870927EEFB4A56BF</vt:lpwstr>
  </property>
</Properties>
</file>